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65"/>
  </p:notesMasterIdLst>
  <p:sldIdLst>
    <p:sldId id="256" r:id="rId2"/>
    <p:sldId id="501" r:id="rId3"/>
    <p:sldId id="317" r:id="rId4"/>
    <p:sldId id="4295" r:id="rId5"/>
    <p:sldId id="334" r:id="rId6"/>
    <p:sldId id="516" r:id="rId7"/>
    <p:sldId id="4296" r:id="rId8"/>
    <p:sldId id="4298" r:id="rId9"/>
    <p:sldId id="4297" r:id="rId10"/>
    <p:sldId id="4299" r:id="rId11"/>
    <p:sldId id="4300" r:id="rId12"/>
    <p:sldId id="4304" r:id="rId13"/>
    <p:sldId id="4301" r:id="rId14"/>
    <p:sldId id="4302" r:id="rId15"/>
    <p:sldId id="4303" r:id="rId16"/>
    <p:sldId id="4305" r:id="rId17"/>
    <p:sldId id="288" r:id="rId18"/>
    <p:sldId id="257" r:id="rId19"/>
    <p:sldId id="258" r:id="rId20"/>
    <p:sldId id="259" r:id="rId21"/>
    <p:sldId id="277" r:id="rId22"/>
    <p:sldId id="302" r:id="rId23"/>
    <p:sldId id="300" r:id="rId24"/>
    <p:sldId id="301" r:id="rId25"/>
    <p:sldId id="260" r:id="rId26"/>
    <p:sldId id="261" r:id="rId27"/>
    <p:sldId id="262" r:id="rId28"/>
    <p:sldId id="263" r:id="rId29"/>
    <p:sldId id="264" r:id="rId30"/>
    <p:sldId id="265" r:id="rId31"/>
    <p:sldId id="266" r:id="rId32"/>
    <p:sldId id="270" r:id="rId33"/>
    <p:sldId id="267" r:id="rId34"/>
    <p:sldId id="284" r:id="rId35"/>
    <p:sldId id="290" r:id="rId36"/>
    <p:sldId id="299" r:id="rId37"/>
    <p:sldId id="289" r:id="rId38"/>
    <p:sldId id="283" r:id="rId39"/>
    <p:sldId id="268" r:id="rId40"/>
    <p:sldId id="271" r:id="rId41"/>
    <p:sldId id="272" r:id="rId42"/>
    <p:sldId id="285" r:id="rId43"/>
    <p:sldId id="269" r:id="rId44"/>
    <p:sldId id="273" r:id="rId45"/>
    <p:sldId id="274" r:id="rId46"/>
    <p:sldId id="275" r:id="rId47"/>
    <p:sldId id="276" r:id="rId48"/>
    <p:sldId id="278" r:id="rId49"/>
    <p:sldId id="286" r:id="rId50"/>
    <p:sldId id="287" r:id="rId51"/>
    <p:sldId id="280" r:id="rId52"/>
    <p:sldId id="291" r:id="rId53"/>
    <p:sldId id="292" r:id="rId54"/>
    <p:sldId id="293" r:id="rId55"/>
    <p:sldId id="294" r:id="rId56"/>
    <p:sldId id="295" r:id="rId57"/>
    <p:sldId id="296" r:id="rId58"/>
    <p:sldId id="298" r:id="rId59"/>
    <p:sldId id="297" r:id="rId60"/>
    <p:sldId id="304" r:id="rId61"/>
    <p:sldId id="303" r:id="rId62"/>
    <p:sldId id="281" r:id="rId63"/>
    <p:sldId id="282" r:id="rId64"/>
  </p:sldIdLst>
  <p:sldSz cx="12192000" cy="6858000"/>
  <p:notesSz cx="7104063" cy="102346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125E5076-3810-47DD-B79F-674D7AD40C01}" styleName="æ·±è²æ ·å¼ 1 - å¼ºè°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C22544A-7EE6-4342-B048-85BDC9FD1C3A}" styleName="ä¸­åº¦æ ·å¼ 2 - å¼ºè°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2" autoAdjust="0"/>
    <p:restoredTop sz="94660"/>
  </p:normalViewPr>
  <p:slideViewPr>
    <p:cSldViewPr snapToGrid="0">
      <p:cViewPr varScale="1">
        <p:scale>
          <a:sx n="117" d="100"/>
          <a:sy n="117" d="100"/>
        </p:scale>
        <p:origin x="294" y="102"/>
      </p:cViewPr>
      <p:guideLst/>
    </p:cSldViewPr>
  </p:slideViewPr>
  <p:notesTextViewPr>
    <p:cViewPr>
      <p:scale>
        <a:sx n="1" d="1"/>
        <a:sy n="1" d="1"/>
      </p:scale>
      <p:origin x="0" y="0"/>
    </p:cViewPr>
  </p:notesTextViewPr>
  <p:notesViewPr>
    <p:cSldViewPr snapToGrid="0">
      <p:cViewPr varScale="1">
        <p:scale>
          <a:sx n="41" d="100"/>
          <a:sy n="41" d="100"/>
        </p:scale>
        <p:origin x="1794" y="54"/>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8163" cy="51276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4024313" y="0"/>
            <a:ext cx="3078162" cy="512763"/>
          </a:xfrm>
          <a:prstGeom prst="rect">
            <a:avLst/>
          </a:prstGeom>
        </p:spPr>
        <p:txBody>
          <a:bodyPr vert="horz" lIns="91440" tIns="45720" rIns="91440" bIns="45720" rtlCol="0"/>
          <a:lstStyle>
            <a:lvl1pPr algn="r">
              <a:defRPr sz="1200"/>
            </a:lvl1pPr>
          </a:lstStyle>
          <a:p>
            <a:fld id="{323CC329-5DE2-4520-9AFC-F40A43EB9212}" type="datetimeFigureOut">
              <a:rPr lang="en-US" smtClean="0"/>
              <a:t>8/11/2023</a:t>
            </a:fld>
            <a:endParaRPr lang="en-US"/>
          </a:p>
        </p:txBody>
      </p:sp>
      <p:sp>
        <p:nvSpPr>
          <p:cNvPr id="4" name="Slide Image Placeholder 3"/>
          <p:cNvSpPr>
            <a:spLocks noGrp="1" noRot="1" noChangeAspect="1"/>
          </p:cNvSpPr>
          <p:nvPr>
            <p:ph type="sldImg" idx="2"/>
          </p:nvPr>
        </p:nvSpPr>
        <p:spPr>
          <a:xfrm>
            <a:off x="482600" y="1279525"/>
            <a:ext cx="6140450" cy="34544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11200" y="4926013"/>
            <a:ext cx="5683250" cy="4029075"/>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721850"/>
            <a:ext cx="3078163" cy="512763"/>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4024313" y="9721850"/>
            <a:ext cx="3078162" cy="512763"/>
          </a:xfrm>
          <a:prstGeom prst="rect">
            <a:avLst/>
          </a:prstGeom>
        </p:spPr>
        <p:txBody>
          <a:bodyPr vert="horz" lIns="91440" tIns="45720" rIns="91440" bIns="45720" rtlCol="0" anchor="b"/>
          <a:lstStyle>
            <a:lvl1pPr algn="r">
              <a:defRPr sz="1200"/>
            </a:lvl1pPr>
          </a:lstStyle>
          <a:p>
            <a:fld id="{6B1BC3B4-BF4F-4FC2-89C1-C1F259BC805D}" type="slidenum">
              <a:rPr lang="en-US" smtClean="0"/>
              <a:t>‹#›</a:t>
            </a:fld>
            <a:endParaRPr lang="en-US"/>
          </a:p>
        </p:txBody>
      </p:sp>
    </p:spTree>
    <p:extLst>
      <p:ext uri="{BB962C8B-B14F-4D97-AF65-F5344CB8AC3E}">
        <p14:creationId xmlns:p14="http://schemas.microsoft.com/office/powerpoint/2010/main" val="36339121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Slide Image Placeholder 1"/>
          <p:cNvSpPr>
            <a:spLocks noGrp="1" noRot="1" noChangeAspect="1" noTextEdit="1"/>
          </p:cNvSpPr>
          <p:nvPr>
            <p:ph type="sldImg"/>
          </p:nvPr>
        </p:nvSpPr>
        <p:spPr>
          <a:xfrm>
            <a:off x="406400" y="696913"/>
            <a:ext cx="2193925" cy="1235075"/>
          </a:xfrm>
          <a:ln/>
        </p:spPr>
      </p:sp>
      <p:sp>
        <p:nvSpPr>
          <p:cNvPr id="173059" name="Notes Placeholder 2"/>
          <p:cNvSpPr>
            <a:spLocks noGrp="1"/>
          </p:cNvSpPr>
          <p:nvPr>
            <p:ph type="body" idx="1"/>
          </p:nvPr>
        </p:nvSpPr>
        <p:spPr>
          <a:xfrm>
            <a:off x="701040" y="2424620"/>
            <a:ext cx="5608320" cy="4183380"/>
          </a:xfrm>
          <a:noFill/>
          <a:ln/>
        </p:spPr>
        <p:txBody>
          <a:bodyPr/>
          <a:lstStyle/>
          <a:p>
            <a:r>
              <a:rPr lang="en-US" dirty="0">
                <a:latin typeface="Arial" panose="020B0604020202020204" pitchFamily="34" charset="0"/>
                <a:cs typeface="Arial" panose="020B0604020202020204" pitchFamily="34" charset="0"/>
              </a:rPr>
              <a:t> </a:t>
            </a:r>
          </a:p>
        </p:txBody>
      </p:sp>
      <p:sp>
        <p:nvSpPr>
          <p:cNvPr id="5" name="Rectangle 7">
            <a:extLst>
              <a:ext uri="{FF2B5EF4-FFF2-40B4-BE49-F238E27FC236}">
                <a16:creationId xmlns:a16="http://schemas.microsoft.com/office/drawing/2014/main" id="{B89749A0-8BE2-4847-BA02-744C1C29C0E2}"/>
              </a:ext>
            </a:extLst>
          </p:cNvPr>
          <p:cNvSpPr>
            <a:spLocks noGrp="1" noChangeArrowheads="1"/>
          </p:cNvSpPr>
          <p:nvPr>
            <p:ph type="sldNum" sz="quarter" idx="5"/>
          </p:nvPr>
        </p:nvSpPr>
        <p:spPr bwMode="auto">
          <a:xfrm>
            <a:off x="3970938" y="8829967"/>
            <a:ext cx="3037840" cy="46482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07683">
              <a:spcBef>
                <a:spcPct val="30000"/>
              </a:spcBef>
              <a:defRPr sz="1200">
                <a:solidFill>
                  <a:schemeClr val="tx1"/>
                </a:solidFill>
                <a:latin typeface="Calibri" panose="020F0502020204030204" pitchFamily="34" charset="0"/>
              </a:defRPr>
            </a:lvl1pPr>
            <a:lvl2pPr marL="785993" indent="-302305" defTabSz="1007683">
              <a:spcBef>
                <a:spcPct val="30000"/>
              </a:spcBef>
              <a:defRPr sz="1200">
                <a:solidFill>
                  <a:schemeClr val="tx1"/>
                </a:solidFill>
                <a:latin typeface="Calibri" panose="020F0502020204030204" pitchFamily="34" charset="0"/>
              </a:defRPr>
            </a:lvl2pPr>
            <a:lvl3pPr marL="1209220" indent="-241843" defTabSz="1007683">
              <a:spcBef>
                <a:spcPct val="30000"/>
              </a:spcBef>
              <a:defRPr sz="1200">
                <a:solidFill>
                  <a:schemeClr val="tx1"/>
                </a:solidFill>
                <a:latin typeface="Calibri" panose="020F0502020204030204" pitchFamily="34" charset="0"/>
              </a:defRPr>
            </a:lvl3pPr>
            <a:lvl4pPr marL="1692907" indent="-241843" defTabSz="1007683">
              <a:spcBef>
                <a:spcPct val="30000"/>
              </a:spcBef>
              <a:defRPr sz="1200">
                <a:solidFill>
                  <a:schemeClr val="tx1"/>
                </a:solidFill>
                <a:latin typeface="Calibri" panose="020F0502020204030204" pitchFamily="34" charset="0"/>
              </a:defRPr>
            </a:lvl4pPr>
            <a:lvl5pPr marL="2176595" indent="-241843" defTabSz="1007683">
              <a:spcBef>
                <a:spcPct val="30000"/>
              </a:spcBef>
              <a:defRPr sz="1200">
                <a:solidFill>
                  <a:schemeClr val="tx1"/>
                </a:solidFill>
                <a:latin typeface="Calibri" panose="020F0502020204030204" pitchFamily="34" charset="0"/>
              </a:defRPr>
            </a:lvl5pPr>
            <a:lvl6pPr marL="2660282" indent="-241843" defTabSz="1007683" eaLnBrk="0" fontAlgn="base" hangingPunct="0">
              <a:spcBef>
                <a:spcPct val="30000"/>
              </a:spcBef>
              <a:spcAft>
                <a:spcPct val="0"/>
              </a:spcAft>
              <a:defRPr sz="1200">
                <a:solidFill>
                  <a:schemeClr val="tx1"/>
                </a:solidFill>
                <a:latin typeface="Calibri" panose="020F0502020204030204" pitchFamily="34" charset="0"/>
              </a:defRPr>
            </a:lvl6pPr>
            <a:lvl7pPr marL="3143970" indent="-241843" defTabSz="1007683" eaLnBrk="0" fontAlgn="base" hangingPunct="0">
              <a:spcBef>
                <a:spcPct val="30000"/>
              </a:spcBef>
              <a:spcAft>
                <a:spcPct val="0"/>
              </a:spcAft>
              <a:defRPr sz="1200">
                <a:solidFill>
                  <a:schemeClr val="tx1"/>
                </a:solidFill>
                <a:latin typeface="Calibri" panose="020F0502020204030204" pitchFamily="34" charset="0"/>
              </a:defRPr>
            </a:lvl7pPr>
            <a:lvl8pPr marL="3627658" indent="-241843" defTabSz="1007683" eaLnBrk="0" fontAlgn="base" hangingPunct="0">
              <a:spcBef>
                <a:spcPct val="30000"/>
              </a:spcBef>
              <a:spcAft>
                <a:spcPct val="0"/>
              </a:spcAft>
              <a:defRPr sz="1200">
                <a:solidFill>
                  <a:schemeClr val="tx1"/>
                </a:solidFill>
                <a:latin typeface="Calibri" panose="020F0502020204030204" pitchFamily="34" charset="0"/>
              </a:defRPr>
            </a:lvl8pPr>
            <a:lvl9pPr marL="4111347" indent="-241843" defTabSz="1007683" eaLnBrk="0" fontAlgn="base" hangingPunct="0">
              <a:spcBef>
                <a:spcPct val="30000"/>
              </a:spcBef>
              <a:spcAft>
                <a:spcPct val="0"/>
              </a:spcAft>
              <a:defRPr sz="1200">
                <a:solidFill>
                  <a:schemeClr val="tx1"/>
                </a:solidFill>
                <a:latin typeface="Calibri" panose="020F0502020204030204" pitchFamily="34" charset="0"/>
              </a:defRPr>
            </a:lvl9pPr>
          </a:lstStyle>
          <a:p>
            <a:pPr marL="0" marR="0" lvl="0" indent="0" algn="r" defTabSz="1007683" rtl="0" eaLnBrk="1" fontAlgn="auto" latinLnBrk="0" hangingPunct="1">
              <a:lnSpc>
                <a:spcPct val="100000"/>
              </a:lnSpc>
              <a:spcBef>
                <a:spcPct val="0"/>
              </a:spcBef>
              <a:spcAft>
                <a:spcPts val="0"/>
              </a:spcAft>
              <a:buClrTx/>
              <a:buSzTx/>
              <a:buFontTx/>
              <a:buNone/>
              <a:tabLst/>
              <a:defRPr/>
            </a:pPr>
            <a:fld id="{4ABB82AC-53B5-47F0-B3F7-82EBA5F616ED}" type="slidenum">
              <a:rPr kumimoji="0" lang="en-US" altLang="en-US" sz="1600" b="1" i="0" u="none"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pPr marL="0" marR="0" lvl="0" indent="0" algn="r" defTabSz="1007683" rtl="0" eaLnBrk="1" fontAlgn="auto" latinLnBrk="0" hangingPunct="1">
                <a:lnSpc>
                  <a:spcPct val="100000"/>
                </a:lnSpc>
                <a:spcBef>
                  <a:spcPct val="0"/>
                </a:spcBef>
                <a:spcAft>
                  <a:spcPts val="0"/>
                </a:spcAft>
                <a:buClrTx/>
                <a:buSzTx/>
                <a:buFontTx/>
                <a:buNone/>
                <a:tabLst/>
                <a:defRPr/>
              </a:pPr>
              <a:t>4</a:t>
            </a:fld>
            <a:endParaRPr kumimoji="0" lang="en-US" altLang="en-US" sz="1300" b="1"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17736348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atin typeface="Calibri Light" panose="020F0302020204030204" pitchFamily="34" charset="0"/>
              </a:defRPr>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atin typeface="Calibri Light" panose="020F03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p:cNvSpPr>
            <a:spLocks noGrp="1"/>
          </p:cNvSpPr>
          <p:nvPr>
            <p:ph type="dt" sz="half" idx="10"/>
          </p:nvPr>
        </p:nvSpPr>
        <p:spPr/>
        <p:txBody>
          <a:bodyPr/>
          <a:lstStyle>
            <a:lvl1pPr>
              <a:defRPr>
                <a:latin typeface="Calibri Light" panose="020F0302020204030204" pitchFamily="34" charset="0"/>
              </a:defRPr>
            </a:lvl1pPr>
          </a:lstStyle>
          <a:p>
            <a:fld id="{FDE934FF-F4E1-47C5-9CA5-30A81DDE2BE4}" type="datetimeFigureOut">
              <a:rPr lang="en-US" smtClean="0"/>
              <a:pPr/>
              <a:t>8/11/2023</a:t>
            </a:fld>
            <a:endParaRPr lang="en-US" dirty="0"/>
          </a:p>
        </p:txBody>
      </p:sp>
      <p:sp>
        <p:nvSpPr>
          <p:cNvPr id="5" name="Footer Placeholder 4"/>
          <p:cNvSpPr>
            <a:spLocks noGrp="1"/>
          </p:cNvSpPr>
          <p:nvPr>
            <p:ph type="ftr" sz="quarter" idx="11"/>
          </p:nvPr>
        </p:nvSpPr>
        <p:spPr/>
        <p:txBody>
          <a:bodyPr/>
          <a:lstStyle>
            <a:lvl1pPr>
              <a:defRPr>
                <a:latin typeface="Calibri Light" panose="020F0302020204030204" pitchFamily="34" charset="0"/>
              </a:defRPr>
            </a:lvl1pPr>
          </a:lstStyle>
          <a:p>
            <a:endParaRPr lang="en-US" dirty="0"/>
          </a:p>
        </p:txBody>
      </p:sp>
      <p:sp>
        <p:nvSpPr>
          <p:cNvPr id="6" name="Slide Number Placeholder 5"/>
          <p:cNvSpPr>
            <a:spLocks noGrp="1"/>
          </p:cNvSpPr>
          <p:nvPr>
            <p:ph type="sldNum" sz="quarter" idx="12"/>
          </p:nvPr>
        </p:nvSpPr>
        <p:spPr/>
        <p:txBody>
          <a:bodyPr/>
          <a:lstStyle>
            <a:lvl1pPr>
              <a:defRPr>
                <a:latin typeface="Calibri Light" panose="020F0302020204030204" pitchFamily="34" charset="0"/>
              </a:defRPr>
            </a:lvl1pPr>
          </a:lstStyle>
          <a:p>
            <a:fld id="{B3561BA9-CDCF-4958-B8AB-66F3BF063E13}" type="slidenum">
              <a:rPr lang="en-US" smtClean="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838200" y="365125"/>
            <a:ext cx="10515600" cy="5811838"/>
          </a:xfrm>
        </p:spPr>
        <p:txBody>
          <a:bodyPr/>
          <a:lstStyle>
            <a:lvl1pPr>
              <a:defRPr>
                <a:latin typeface="Calibri Light" panose="020F0302020204030204" pitchFamily="34" charset="0"/>
              </a:defRPr>
            </a:lvl1pPr>
            <a:lvl2pPr>
              <a:defRPr>
                <a:latin typeface="Calibri Light" panose="020F0302020204030204" pitchFamily="34" charset="0"/>
              </a:defRPr>
            </a:lvl2pPr>
            <a:lvl3pPr>
              <a:defRPr>
                <a:latin typeface="Calibri Light" panose="020F0302020204030204" pitchFamily="34" charset="0"/>
              </a:defRPr>
            </a:lvl3pPr>
            <a:lvl4pPr>
              <a:defRPr>
                <a:latin typeface="Calibri Light" panose="020F0302020204030204" pitchFamily="34" charset="0"/>
              </a:defRPr>
            </a:lvl4pPr>
            <a:lvl5pPr>
              <a:defRPr>
                <a:latin typeface="Calibri Light" panose="020F030202020403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Date Placeholder 2"/>
          <p:cNvSpPr>
            <a:spLocks noGrp="1"/>
          </p:cNvSpPr>
          <p:nvPr>
            <p:ph type="dt" sz="half" idx="10"/>
          </p:nvPr>
        </p:nvSpPr>
        <p:spPr/>
        <p:txBody>
          <a:bodyPr/>
          <a:lstStyle>
            <a:lvl1pPr>
              <a:defRPr>
                <a:latin typeface="Calibri Light" panose="020F0302020204030204" pitchFamily="34" charset="0"/>
              </a:defRPr>
            </a:lvl1pPr>
          </a:lstStyle>
          <a:p>
            <a:fld id="{FDE934FF-F4E1-47C5-9CA5-30A81DDE2BE4}" type="datetimeFigureOut">
              <a:rPr lang="en-US" smtClean="0"/>
              <a:pPr/>
              <a:t>8/11/2023</a:t>
            </a:fld>
            <a:endParaRPr lang="en-US" dirty="0"/>
          </a:p>
        </p:txBody>
      </p:sp>
      <p:sp>
        <p:nvSpPr>
          <p:cNvPr id="4" name="Footer Placeholder 3"/>
          <p:cNvSpPr>
            <a:spLocks noGrp="1"/>
          </p:cNvSpPr>
          <p:nvPr>
            <p:ph type="ftr" sz="quarter" idx="11"/>
          </p:nvPr>
        </p:nvSpPr>
        <p:spPr/>
        <p:txBody>
          <a:bodyPr/>
          <a:lstStyle>
            <a:lvl1pPr>
              <a:defRPr>
                <a:latin typeface="Calibri Light" panose="020F0302020204030204" pitchFamily="34" charset="0"/>
              </a:defRPr>
            </a:lvl1pPr>
          </a:lstStyle>
          <a:p>
            <a:endParaRPr lang="en-US" dirty="0"/>
          </a:p>
        </p:txBody>
      </p:sp>
      <p:sp>
        <p:nvSpPr>
          <p:cNvPr id="5" name="Slide Number Placeholder 4"/>
          <p:cNvSpPr>
            <a:spLocks noGrp="1"/>
          </p:cNvSpPr>
          <p:nvPr>
            <p:ph type="sldNum" sz="quarter" idx="12"/>
          </p:nvPr>
        </p:nvSpPr>
        <p:spPr/>
        <p:txBody>
          <a:bodyPr/>
          <a:lstStyle>
            <a:lvl1pPr>
              <a:defRPr>
                <a:latin typeface="Calibri Light" panose="020F0302020204030204" pitchFamily="34" charset="0"/>
              </a:defRPr>
            </a:lvl1pPr>
          </a:lstStyle>
          <a:p>
            <a:fld id="{B3561BA9-CDCF-4958-B8AB-66F3BF063E13}"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1_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914400" y="1977433"/>
            <a:ext cx="10363200" cy="609398"/>
          </a:xfrm>
          <a:prstGeom prst="rect">
            <a:avLst/>
          </a:prstGeom>
        </p:spPr>
        <p:txBody>
          <a:bodyPr wrap="square" lIns="0" tIns="0" rIns="0" bIns="0">
            <a:spAutoFit/>
          </a:bodyPr>
          <a:lstStyle>
            <a:lvl1pPr>
              <a:defRPr>
                <a:latin typeface="Calibri Light" panose="020F0302020204030204" pitchFamily="34" charset="0"/>
                <a:cs typeface="Calibri Light" panose="020F0302020204030204" pitchFamily="34" charset="0"/>
              </a:defRPr>
            </a:lvl1pPr>
          </a:lstStyle>
          <a:p>
            <a:endParaRPr dirty="0"/>
          </a:p>
        </p:txBody>
      </p:sp>
      <p:sp>
        <p:nvSpPr>
          <p:cNvPr id="3" name="Holder 3"/>
          <p:cNvSpPr>
            <a:spLocks noGrp="1"/>
          </p:cNvSpPr>
          <p:nvPr>
            <p:ph type="subTitle" idx="4"/>
          </p:nvPr>
        </p:nvSpPr>
        <p:spPr>
          <a:xfrm>
            <a:off x="1828800" y="3840480"/>
            <a:ext cx="8534400" cy="387798"/>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9C94F535-A2C0-420E-93BD-087022F803E9}" type="datetime1">
              <a:rPr lang="en-US" smtClean="0"/>
              <a:t>8/11/2023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pic>
        <p:nvPicPr>
          <p:cNvPr id="7" name="Picture 6"/>
          <p:cNvPicPr>
            <a:picLocks noChangeAspect="1"/>
          </p:cNvPicPr>
          <p:nvPr userDrawn="1"/>
        </p:nvPicPr>
        <p:blipFill>
          <a:blip r:embed="rId2"/>
          <a:stretch>
            <a:fillRect/>
          </a:stretch>
        </p:blipFill>
        <p:spPr>
          <a:xfrm>
            <a:off x="0" y="0"/>
            <a:ext cx="1057883" cy="936751"/>
          </a:xfrm>
          <a:prstGeom prst="rect">
            <a:avLst/>
          </a:prstGeom>
        </p:spPr>
      </p:pic>
    </p:spTree>
    <p:extLst>
      <p:ext uri="{BB962C8B-B14F-4D97-AF65-F5344CB8AC3E}">
        <p14:creationId xmlns:p14="http://schemas.microsoft.com/office/powerpoint/2010/main" val="12031006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Calibri Light" panose="020F0302020204030204" pitchFamily="34" charset="0"/>
              </a:defRPr>
            </a:lvl1pPr>
          </a:lstStyle>
          <a:p>
            <a:r>
              <a:rPr lang="en-US" dirty="0"/>
              <a:t>Click to edit Master title style</a:t>
            </a:r>
          </a:p>
        </p:txBody>
      </p:sp>
      <p:sp>
        <p:nvSpPr>
          <p:cNvPr id="3" name="Content Placeholder 2"/>
          <p:cNvSpPr>
            <a:spLocks noGrp="1"/>
          </p:cNvSpPr>
          <p:nvPr>
            <p:ph idx="1"/>
          </p:nvPr>
        </p:nvSpPr>
        <p:spPr/>
        <p:txBody>
          <a:bodyPr/>
          <a:lstStyle>
            <a:lvl1pPr>
              <a:defRPr>
                <a:latin typeface="Calibri Light" panose="020F0302020204030204" pitchFamily="34" charset="0"/>
              </a:defRPr>
            </a:lvl1pPr>
            <a:lvl2pPr>
              <a:defRPr>
                <a:latin typeface="Calibri Light" panose="020F0302020204030204" pitchFamily="34" charset="0"/>
              </a:defRPr>
            </a:lvl2pPr>
            <a:lvl3pPr>
              <a:defRPr>
                <a:latin typeface="Calibri Light" panose="020F0302020204030204" pitchFamily="34" charset="0"/>
              </a:defRPr>
            </a:lvl3pPr>
            <a:lvl4pPr>
              <a:defRPr>
                <a:latin typeface="Calibri Light" panose="020F0302020204030204" pitchFamily="34" charset="0"/>
              </a:defRPr>
            </a:lvl4pPr>
            <a:lvl5pPr>
              <a:defRPr>
                <a:latin typeface="Calibri Light" panose="020F030202020403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lvl1pPr>
              <a:defRPr>
                <a:latin typeface="Calibri Light" panose="020F0302020204030204" pitchFamily="34" charset="0"/>
              </a:defRPr>
            </a:lvl1pPr>
          </a:lstStyle>
          <a:p>
            <a:fld id="{FDE934FF-F4E1-47C5-9CA5-30A81DDE2BE4}" type="datetimeFigureOut">
              <a:rPr lang="en-US" smtClean="0"/>
              <a:pPr/>
              <a:t>8/11/2023</a:t>
            </a:fld>
            <a:endParaRPr lang="en-US" dirty="0"/>
          </a:p>
        </p:txBody>
      </p:sp>
      <p:sp>
        <p:nvSpPr>
          <p:cNvPr id="5" name="Footer Placeholder 4"/>
          <p:cNvSpPr>
            <a:spLocks noGrp="1"/>
          </p:cNvSpPr>
          <p:nvPr>
            <p:ph type="ftr" sz="quarter" idx="11"/>
          </p:nvPr>
        </p:nvSpPr>
        <p:spPr/>
        <p:txBody>
          <a:bodyPr/>
          <a:lstStyle>
            <a:lvl1pPr>
              <a:defRPr>
                <a:latin typeface="Calibri Light" panose="020F0302020204030204" pitchFamily="34" charset="0"/>
              </a:defRPr>
            </a:lvl1pPr>
          </a:lstStyle>
          <a:p>
            <a:endParaRPr lang="en-US" dirty="0"/>
          </a:p>
        </p:txBody>
      </p:sp>
      <p:sp>
        <p:nvSpPr>
          <p:cNvPr id="6" name="Slide Number Placeholder 5"/>
          <p:cNvSpPr>
            <a:spLocks noGrp="1"/>
          </p:cNvSpPr>
          <p:nvPr>
            <p:ph type="sldNum" sz="quarter" idx="12"/>
          </p:nvPr>
        </p:nvSpPr>
        <p:spPr/>
        <p:txBody>
          <a:bodyPr/>
          <a:lstStyle>
            <a:lvl1pPr>
              <a:defRPr>
                <a:latin typeface="Calibri Light" panose="020F0302020204030204" pitchFamily="34" charset="0"/>
              </a:defRPr>
            </a:lvl1pPr>
          </a:lstStyle>
          <a:p>
            <a:fld id="{B3561BA9-CDCF-4958-B8AB-66F3BF063E13}"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atin typeface="Calibri Light" panose="020F0302020204030204" pitchFamily="34" charset="0"/>
              </a:defRPr>
            </a:lvl1pPr>
          </a:lstStyle>
          <a:p>
            <a:r>
              <a:rPr lang="en-US" dirty="0"/>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latin typeface="Calibri Light" panose="020F030202020403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lvl1pPr>
              <a:defRPr>
                <a:latin typeface="Calibri Light" panose="020F0302020204030204" pitchFamily="34" charset="0"/>
              </a:defRPr>
            </a:lvl1pPr>
          </a:lstStyle>
          <a:p>
            <a:fld id="{FDE934FF-F4E1-47C5-9CA5-30A81DDE2BE4}" type="datetimeFigureOut">
              <a:rPr lang="en-US" smtClean="0"/>
              <a:pPr/>
              <a:t>8/11/2023</a:t>
            </a:fld>
            <a:endParaRPr lang="en-US" dirty="0"/>
          </a:p>
        </p:txBody>
      </p:sp>
      <p:sp>
        <p:nvSpPr>
          <p:cNvPr id="5" name="Footer Placeholder 4"/>
          <p:cNvSpPr>
            <a:spLocks noGrp="1"/>
          </p:cNvSpPr>
          <p:nvPr>
            <p:ph type="ftr" sz="quarter" idx="11"/>
          </p:nvPr>
        </p:nvSpPr>
        <p:spPr/>
        <p:txBody>
          <a:bodyPr/>
          <a:lstStyle>
            <a:lvl1pPr>
              <a:defRPr>
                <a:latin typeface="Calibri Light" panose="020F0302020204030204" pitchFamily="34" charset="0"/>
              </a:defRPr>
            </a:lvl1pPr>
          </a:lstStyle>
          <a:p>
            <a:endParaRPr lang="en-US" dirty="0"/>
          </a:p>
        </p:txBody>
      </p:sp>
      <p:sp>
        <p:nvSpPr>
          <p:cNvPr id="6" name="Slide Number Placeholder 5"/>
          <p:cNvSpPr>
            <a:spLocks noGrp="1"/>
          </p:cNvSpPr>
          <p:nvPr>
            <p:ph type="sldNum" sz="quarter" idx="12"/>
          </p:nvPr>
        </p:nvSpPr>
        <p:spPr/>
        <p:txBody>
          <a:bodyPr/>
          <a:lstStyle>
            <a:lvl1pPr>
              <a:defRPr>
                <a:latin typeface="Calibri Light" panose="020F0302020204030204" pitchFamily="34" charset="0"/>
              </a:defRPr>
            </a:lvl1pPr>
          </a:lstStyle>
          <a:p>
            <a:fld id="{B3561BA9-CDCF-4958-B8AB-66F3BF063E13}" type="slidenum">
              <a:rPr lang="en-US" smtClean="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Calibri Light" panose="020F0302020204030204" pitchFamily="34" charset="0"/>
              </a:defRPr>
            </a:lvl1pPr>
          </a:lstStyle>
          <a:p>
            <a:r>
              <a:rPr lang="en-US" dirty="0"/>
              <a:t>Click to edit Master title style</a:t>
            </a:r>
          </a:p>
        </p:txBody>
      </p:sp>
      <p:sp>
        <p:nvSpPr>
          <p:cNvPr id="3" name="Content Placeholder 2"/>
          <p:cNvSpPr>
            <a:spLocks noGrp="1"/>
          </p:cNvSpPr>
          <p:nvPr>
            <p:ph sz="half" idx="1"/>
          </p:nvPr>
        </p:nvSpPr>
        <p:spPr>
          <a:xfrm>
            <a:off x="838200" y="1825625"/>
            <a:ext cx="5181600" cy="4351338"/>
          </a:xfrm>
        </p:spPr>
        <p:txBody>
          <a:bodyPr/>
          <a:lstStyle>
            <a:lvl1pPr>
              <a:defRPr>
                <a:latin typeface="Calibri Light" panose="020F0302020204030204" pitchFamily="34" charset="0"/>
              </a:defRPr>
            </a:lvl1pPr>
            <a:lvl2pPr>
              <a:defRPr>
                <a:latin typeface="Calibri Light" panose="020F0302020204030204" pitchFamily="34" charset="0"/>
              </a:defRPr>
            </a:lvl2pPr>
            <a:lvl3pPr>
              <a:defRPr>
                <a:latin typeface="Calibri Light" panose="020F0302020204030204" pitchFamily="34" charset="0"/>
              </a:defRPr>
            </a:lvl3pPr>
            <a:lvl4pPr>
              <a:defRPr>
                <a:latin typeface="Calibri Light" panose="020F0302020204030204" pitchFamily="34" charset="0"/>
              </a:defRPr>
            </a:lvl4pPr>
            <a:lvl5pPr>
              <a:defRPr>
                <a:latin typeface="Calibri Light" panose="020F030202020403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72200" y="1825625"/>
            <a:ext cx="5181600" cy="4351338"/>
          </a:xfrm>
        </p:spPr>
        <p:txBody>
          <a:bodyPr/>
          <a:lstStyle>
            <a:lvl1pPr>
              <a:defRPr>
                <a:latin typeface="Calibri Light" panose="020F0302020204030204" pitchFamily="34" charset="0"/>
              </a:defRPr>
            </a:lvl1pPr>
            <a:lvl2pPr>
              <a:defRPr>
                <a:latin typeface="Calibri Light" panose="020F0302020204030204" pitchFamily="34" charset="0"/>
              </a:defRPr>
            </a:lvl2pPr>
            <a:lvl3pPr>
              <a:defRPr>
                <a:latin typeface="Calibri Light" panose="020F0302020204030204" pitchFamily="34" charset="0"/>
              </a:defRPr>
            </a:lvl3pPr>
            <a:lvl4pPr>
              <a:defRPr>
                <a:latin typeface="Calibri Light" panose="020F0302020204030204" pitchFamily="34" charset="0"/>
              </a:defRPr>
            </a:lvl4pPr>
            <a:lvl5pPr>
              <a:defRPr>
                <a:latin typeface="Calibri Light" panose="020F030202020403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lvl1pPr>
              <a:defRPr>
                <a:latin typeface="Calibri Light" panose="020F0302020204030204" pitchFamily="34" charset="0"/>
              </a:defRPr>
            </a:lvl1pPr>
          </a:lstStyle>
          <a:p>
            <a:fld id="{FDE934FF-F4E1-47C5-9CA5-30A81DDE2BE4}" type="datetimeFigureOut">
              <a:rPr lang="en-US" smtClean="0"/>
              <a:pPr/>
              <a:t>8/11/2023</a:t>
            </a:fld>
            <a:endParaRPr lang="en-US" dirty="0"/>
          </a:p>
        </p:txBody>
      </p:sp>
      <p:sp>
        <p:nvSpPr>
          <p:cNvPr id="6" name="Footer Placeholder 5"/>
          <p:cNvSpPr>
            <a:spLocks noGrp="1"/>
          </p:cNvSpPr>
          <p:nvPr>
            <p:ph type="ftr" sz="quarter" idx="11"/>
          </p:nvPr>
        </p:nvSpPr>
        <p:spPr/>
        <p:txBody>
          <a:bodyPr/>
          <a:lstStyle>
            <a:lvl1pPr>
              <a:defRPr>
                <a:latin typeface="Calibri Light" panose="020F0302020204030204" pitchFamily="34" charset="0"/>
              </a:defRPr>
            </a:lvl1pPr>
          </a:lstStyle>
          <a:p>
            <a:endParaRPr lang="en-US" dirty="0"/>
          </a:p>
        </p:txBody>
      </p:sp>
      <p:sp>
        <p:nvSpPr>
          <p:cNvPr id="7" name="Slide Number Placeholder 6"/>
          <p:cNvSpPr>
            <a:spLocks noGrp="1"/>
          </p:cNvSpPr>
          <p:nvPr>
            <p:ph type="sldNum" sz="quarter" idx="12"/>
          </p:nvPr>
        </p:nvSpPr>
        <p:spPr/>
        <p:txBody>
          <a:bodyPr/>
          <a:lstStyle>
            <a:lvl1pPr>
              <a:defRPr>
                <a:latin typeface="Calibri Light" panose="020F0302020204030204" pitchFamily="34" charset="0"/>
              </a:defRPr>
            </a:lvl1pPr>
          </a:lstStyle>
          <a:p>
            <a:fld id="{B3561BA9-CDCF-4958-B8AB-66F3BF063E13}" type="slidenum">
              <a:rPr lang="en-US" smtClean="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lvl1pPr>
              <a:defRPr>
                <a:latin typeface="Calibri Light" panose="020F0302020204030204" pitchFamily="34" charset="0"/>
              </a:defRPr>
            </a:lvl1pPr>
          </a:lstStyle>
          <a:p>
            <a:r>
              <a:rPr lang="en-US" dirty="0"/>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atin typeface="Calibri Light" panose="020F030202020403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839788" y="2505075"/>
            <a:ext cx="5157787" cy="3684588"/>
          </a:xfrm>
        </p:spPr>
        <p:txBody>
          <a:bodyPr/>
          <a:lstStyle>
            <a:lvl1pPr>
              <a:defRPr>
                <a:latin typeface="Calibri Light" panose="020F0302020204030204" pitchFamily="34" charset="0"/>
              </a:defRPr>
            </a:lvl1pPr>
            <a:lvl2pPr>
              <a:defRPr>
                <a:latin typeface="Calibri Light" panose="020F0302020204030204" pitchFamily="34" charset="0"/>
              </a:defRPr>
            </a:lvl2pPr>
            <a:lvl3pPr>
              <a:defRPr>
                <a:latin typeface="Calibri Light" panose="020F0302020204030204" pitchFamily="34" charset="0"/>
              </a:defRPr>
            </a:lvl3pPr>
            <a:lvl4pPr>
              <a:defRPr>
                <a:latin typeface="Calibri Light" panose="020F0302020204030204" pitchFamily="34" charset="0"/>
              </a:defRPr>
            </a:lvl4pPr>
            <a:lvl5pPr>
              <a:defRPr>
                <a:latin typeface="Calibri Light" panose="020F030202020403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atin typeface="Calibri Light" panose="020F030202020403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172200" y="2505075"/>
            <a:ext cx="5183188" cy="3684588"/>
          </a:xfrm>
        </p:spPr>
        <p:txBody>
          <a:bodyPr/>
          <a:lstStyle>
            <a:lvl1pPr>
              <a:defRPr>
                <a:latin typeface="Calibri Light" panose="020F0302020204030204" pitchFamily="34" charset="0"/>
              </a:defRPr>
            </a:lvl1pPr>
            <a:lvl2pPr>
              <a:defRPr>
                <a:latin typeface="Calibri Light" panose="020F0302020204030204" pitchFamily="34" charset="0"/>
              </a:defRPr>
            </a:lvl2pPr>
            <a:lvl3pPr>
              <a:defRPr>
                <a:latin typeface="Calibri Light" panose="020F0302020204030204" pitchFamily="34" charset="0"/>
              </a:defRPr>
            </a:lvl3pPr>
            <a:lvl4pPr>
              <a:defRPr>
                <a:latin typeface="Calibri Light" panose="020F0302020204030204" pitchFamily="34" charset="0"/>
              </a:defRPr>
            </a:lvl4pPr>
            <a:lvl5pPr>
              <a:defRPr>
                <a:latin typeface="Calibri Light" panose="020F030202020403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lvl1pPr>
              <a:defRPr>
                <a:latin typeface="Calibri Light" panose="020F0302020204030204" pitchFamily="34" charset="0"/>
              </a:defRPr>
            </a:lvl1pPr>
          </a:lstStyle>
          <a:p>
            <a:fld id="{FDE934FF-F4E1-47C5-9CA5-30A81DDE2BE4}" type="datetimeFigureOut">
              <a:rPr lang="en-US" smtClean="0"/>
              <a:pPr/>
              <a:t>8/11/2023</a:t>
            </a:fld>
            <a:endParaRPr lang="en-US" dirty="0"/>
          </a:p>
        </p:txBody>
      </p:sp>
      <p:sp>
        <p:nvSpPr>
          <p:cNvPr id="8" name="Footer Placeholder 7"/>
          <p:cNvSpPr>
            <a:spLocks noGrp="1"/>
          </p:cNvSpPr>
          <p:nvPr>
            <p:ph type="ftr" sz="quarter" idx="11"/>
          </p:nvPr>
        </p:nvSpPr>
        <p:spPr/>
        <p:txBody>
          <a:bodyPr/>
          <a:lstStyle>
            <a:lvl1pPr>
              <a:defRPr>
                <a:latin typeface="Calibri Light" panose="020F0302020204030204" pitchFamily="34" charset="0"/>
              </a:defRPr>
            </a:lvl1pPr>
          </a:lstStyle>
          <a:p>
            <a:endParaRPr lang="en-US" dirty="0"/>
          </a:p>
        </p:txBody>
      </p:sp>
      <p:sp>
        <p:nvSpPr>
          <p:cNvPr id="9" name="Slide Number Placeholder 8"/>
          <p:cNvSpPr>
            <a:spLocks noGrp="1"/>
          </p:cNvSpPr>
          <p:nvPr>
            <p:ph type="sldNum" sz="quarter" idx="12"/>
          </p:nvPr>
        </p:nvSpPr>
        <p:spPr/>
        <p:txBody>
          <a:bodyPr/>
          <a:lstStyle>
            <a:lvl1pPr>
              <a:defRPr>
                <a:latin typeface="Calibri Light" panose="020F0302020204030204" pitchFamily="34" charset="0"/>
              </a:defRPr>
            </a:lvl1pPr>
          </a:lstStyle>
          <a:p>
            <a:fld id="{B3561BA9-CDCF-4958-B8AB-66F3BF063E13}" type="slidenum">
              <a:rPr lang="en-US" smtClean="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Calibri Light" panose="020F0302020204030204" pitchFamily="34" charset="0"/>
              </a:defRPr>
            </a:lvl1pPr>
          </a:lstStyle>
          <a:p>
            <a:r>
              <a:rPr lang="en-US" dirty="0"/>
              <a:t>Click to edit Master title style</a:t>
            </a:r>
          </a:p>
        </p:txBody>
      </p:sp>
      <p:sp>
        <p:nvSpPr>
          <p:cNvPr id="3" name="Date Placeholder 2"/>
          <p:cNvSpPr>
            <a:spLocks noGrp="1"/>
          </p:cNvSpPr>
          <p:nvPr>
            <p:ph type="dt" sz="half" idx="10"/>
          </p:nvPr>
        </p:nvSpPr>
        <p:spPr/>
        <p:txBody>
          <a:bodyPr/>
          <a:lstStyle>
            <a:lvl1pPr>
              <a:defRPr>
                <a:latin typeface="Calibri Light" panose="020F0302020204030204" pitchFamily="34" charset="0"/>
              </a:defRPr>
            </a:lvl1pPr>
          </a:lstStyle>
          <a:p>
            <a:fld id="{FDE934FF-F4E1-47C5-9CA5-30A81DDE2BE4}" type="datetimeFigureOut">
              <a:rPr lang="en-US" smtClean="0"/>
              <a:pPr/>
              <a:t>8/11/2023</a:t>
            </a:fld>
            <a:endParaRPr lang="en-US" dirty="0"/>
          </a:p>
        </p:txBody>
      </p:sp>
      <p:sp>
        <p:nvSpPr>
          <p:cNvPr id="4" name="Footer Placeholder 3"/>
          <p:cNvSpPr>
            <a:spLocks noGrp="1"/>
          </p:cNvSpPr>
          <p:nvPr>
            <p:ph type="ftr" sz="quarter" idx="11"/>
          </p:nvPr>
        </p:nvSpPr>
        <p:spPr/>
        <p:txBody>
          <a:bodyPr/>
          <a:lstStyle>
            <a:lvl1pPr>
              <a:defRPr>
                <a:latin typeface="Calibri Light" panose="020F0302020204030204" pitchFamily="34" charset="0"/>
              </a:defRPr>
            </a:lvl1pPr>
          </a:lstStyle>
          <a:p>
            <a:endParaRPr lang="en-US" dirty="0"/>
          </a:p>
        </p:txBody>
      </p:sp>
      <p:sp>
        <p:nvSpPr>
          <p:cNvPr id="5" name="Slide Number Placeholder 4"/>
          <p:cNvSpPr>
            <a:spLocks noGrp="1"/>
          </p:cNvSpPr>
          <p:nvPr>
            <p:ph type="sldNum" sz="quarter" idx="12"/>
          </p:nvPr>
        </p:nvSpPr>
        <p:spPr/>
        <p:txBody>
          <a:bodyPr/>
          <a:lstStyle>
            <a:lvl1pPr>
              <a:defRPr>
                <a:latin typeface="Calibri Light" panose="020F0302020204030204" pitchFamily="34" charset="0"/>
              </a:defRPr>
            </a:lvl1pPr>
          </a:lstStyle>
          <a:p>
            <a:fld id="{B3561BA9-CDCF-4958-B8AB-66F3BF063E13}"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atin typeface="Calibri Light" panose="020F0302020204030204" pitchFamily="34" charset="0"/>
              </a:defRPr>
            </a:lvl1pPr>
          </a:lstStyle>
          <a:p>
            <a:fld id="{FDE934FF-F4E1-47C5-9CA5-30A81DDE2BE4}" type="datetimeFigureOut">
              <a:rPr lang="en-US" smtClean="0"/>
              <a:pPr/>
              <a:t>8/11/2023</a:t>
            </a:fld>
            <a:endParaRPr lang="en-US" dirty="0"/>
          </a:p>
        </p:txBody>
      </p:sp>
      <p:sp>
        <p:nvSpPr>
          <p:cNvPr id="3" name="Footer Placeholder 2"/>
          <p:cNvSpPr>
            <a:spLocks noGrp="1"/>
          </p:cNvSpPr>
          <p:nvPr>
            <p:ph type="ftr" sz="quarter" idx="11"/>
          </p:nvPr>
        </p:nvSpPr>
        <p:spPr/>
        <p:txBody>
          <a:bodyPr/>
          <a:lstStyle>
            <a:lvl1pPr>
              <a:defRPr>
                <a:latin typeface="Calibri Light" panose="020F0302020204030204" pitchFamily="34" charset="0"/>
              </a:defRPr>
            </a:lvl1pPr>
          </a:lstStyle>
          <a:p>
            <a:endParaRPr lang="en-US" dirty="0"/>
          </a:p>
        </p:txBody>
      </p:sp>
      <p:sp>
        <p:nvSpPr>
          <p:cNvPr id="4" name="Slide Number Placeholder 3"/>
          <p:cNvSpPr>
            <a:spLocks noGrp="1"/>
          </p:cNvSpPr>
          <p:nvPr>
            <p:ph type="sldNum" sz="quarter" idx="12"/>
          </p:nvPr>
        </p:nvSpPr>
        <p:spPr/>
        <p:txBody>
          <a:bodyPr/>
          <a:lstStyle>
            <a:lvl1pPr>
              <a:defRPr>
                <a:latin typeface="Calibri Light" panose="020F0302020204030204" pitchFamily="34" charset="0"/>
              </a:defRPr>
            </a:lvl1pPr>
          </a:lstStyle>
          <a:p>
            <a:fld id="{B3561BA9-CDCF-4958-B8AB-66F3BF063E13}"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atin typeface="Calibri Light" panose="020F0302020204030204" pitchFamily="34" charset="0"/>
              </a:defRPr>
            </a:lvl1pPr>
          </a:lstStyle>
          <a:p>
            <a:r>
              <a:rPr lang="en-US" dirty="0"/>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atin typeface="Calibri Light" panose="020F0302020204030204"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atin typeface="Calibri Light" panose="020F030202020403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p:cNvSpPr>
            <a:spLocks noGrp="1"/>
          </p:cNvSpPr>
          <p:nvPr>
            <p:ph type="dt" sz="half" idx="10"/>
          </p:nvPr>
        </p:nvSpPr>
        <p:spPr/>
        <p:txBody>
          <a:bodyPr/>
          <a:lstStyle>
            <a:lvl1pPr>
              <a:defRPr>
                <a:latin typeface="Calibri Light" panose="020F0302020204030204" pitchFamily="34" charset="0"/>
              </a:defRPr>
            </a:lvl1pPr>
          </a:lstStyle>
          <a:p>
            <a:fld id="{FDE934FF-F4E1-47C5-9CA5-30A81DDE2BE4}" type="datetimeFigureOut">
              <a:rPr lang="en-US" smtClean="0"/>
              <a:pPr/>
              <a:t>8/11/2023</a:t>
            </a:fld>
            <a:endParaRPr lang="en-US" dirty="0"/>
          </a:p>
        </p:txBody>
      </p:sp>
      <p:sp>
        <p:nvSpPr>
          <p:cNvPr id="6" name="Footer Placeholder 5"/>
          <p:cNvSpPr>
            <a:spLocks noGrp="1"/>
          </p:cNvSpPr>
          <p:nvPr>
            <p:ph type="ftr" sz="quarter" idx="11"/>
          </p:nvPr>
        </p:nvSpPr>
        <p:spPr/>
        <p:txBody>
          <a:bodyPr/>
          <a:lstStyle>
            <a:lvl1pPr>
              <a:defRPr>
                <a:latin typeface="Calibri Light" panose="020F0302020204030204" pitchFamily="34" charset="0"/>
              </a:defRPr>
            </a:lvl1pPr>
          </a:lstStyle>
          <a:p>
            <a:endParaRPr lang="en-US" dirty="0"/>
          </a:p>
        </p:txBody>
      </p:sp>
      <p:sp>
        <p:nvSpPr>
          <p:cNvPr id="7" name="Slide Number Placeholder 6"/>
          <p:cNvSpPr>
            <a:spLocks noGrp="1"/>
          </p:cNvSpPr>
          <p:nvPr>
            <p:ph type="sldNum" sz="quarter" idx="12"/>
          </p:nvPr>
        </p:nvSpPr>
        <p:spPr/>
        <p:txBody>
          <a:bodyPr/>
          <a:lstStyle>
            <a:lvl1pPr>
              <a:defRPr>
                <a:latin typeface="Calibri Light" panose="020F0302020204030204" pitchFamily="34" charset="0"/>
              </a:defRPr>
            </a:lvl1pPr>
          </a:lstStyle>
          <a:p>
            <a:fld id="{B3561BA9-CDCF-4958-B8AB-66F3BF063E13}" type="slidenum">
              <a:rPr lang="en-US" smtClean="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lvl1pPr>
              <a:defRPr>
                <a:latin typeface="Calibri Light" panose="020F0302020204030204" pitchFamily="34" charset="0"/>
              </a:defRPr>
            </a:lvl1pPr>
          </a:lstStyle>
          <a:p>
            <a:r>
              <a:rPr lang="en-US" dirty="0"/>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lvl1pPr>
              <a:defRPr>
                <a:latin typeface="Calibri Light" panose="020F0302020204030204" pitchFamily="34" charset="0"/>
              </a:defRPr>
            </a:lvl1pPr>
            <a:lvl2pPr>
              <a:defRPr>
                <a:latin typeface="Calibri Light" panose="020F0302020204030204" pitchFamily="34" charset="0"/>
              </a:defRPr>
            </a:lvl2pPr>
            <a:lvl3pPr>
              <a:defRPr>
                <a:latin typeface="Calibri Light" panose="020F0302020204030204" pitchFamily="34" charset="0"/>
              </a:defRPr>
            </a:lvl3pPr>
            <a:lvl4pPr>
              <a:defRPr>
                <a:latin typeface="Calibri Light" panose="020F0302020204030204" pitchFamily="34" charset="0"/>
              </a:defRPr>
            </a:lvl4pPr>
            <a:lvl5pPr>
              <a:defRPr>
                <a:latin typeface="Calibri Light" panose="020F030202020403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lvl1pPr>
              <a:defRPr>
                <a:latin typeface="Calibri Light" panose="020F0302020204030204" pitchFamily="34" charset="0"/>
              </a:defRPr>
            </a:lvl1pPr>
          </a:lstStyle>
          <a:p>
            <a:fld id="{FDE934FF-F4E1-47C5-9CA5-30A81DDE2BE4}" type="datetimeFigureOut">
              <a:rPr lang="en-US" smtClean="0"/>
              <a:pPr/>
              <a:t>8/11/2023</a:t>
            </a:fld>
            <a:endParaRPr lang="en-US" dirty="0"/>
          </a:p>
        </p:txBody>
      </p:sp>
      <p:sp>
        <p:nvSpPr>
          <p:cNvPr id="5" name="Footer Placeholder 4"/>
          <p:cNvSpPr>
            <a:spLocks noGrp="1"/>
          </p:cNvSpPr>
          <p:nvPr>
            <p:ph type="ftr" sz="quarter" idx="11"/>
          </p:nvPr>
        </p:nvSpPr>
        <p:spPr/>
        <p:txBody>
          <a:bodyPr/>
          <a:lstStyle>
            <a:lvl1pPr>
              <a:defRPr>
                <a:latin typeface="Calibri Light" panose="020F0302020204030204" pitchFamily="34" charset="0"/>
              </a:defRPr>
            </a:lvl1pPr>
          </a:lstStyle>
          <a:p>
            <a:endParaRPr lang="en-US" dirty="0"/>
          </a:p>
        </p:txBody>
      </p:sp>
      <p:sp>
        <p:nvSpPr>
          <p:cNvPr id="6" name="Slide Number Placeholder 5"/>
          <p:cNvSpPr>
            <a:spLocks noGrp="1"/>
          </p:cNvSpPr>
          <p:nvPr>
            <p:ph type="sldNum" sz="quarter" idx="12"/>
          </p:nvPr>
        </p:nvSpPr>
        <p:spPr/>
        <p:txBody>
          <a:bodyPr/>
          <a:lstStyle>
            <a:lvl1pPr>
              <a:defRPr>
                <a:latin typeface="Calibri Light" panose="020F0302020204030204" pitchFamily="34" charset="0"/>
              </a:defRPr>
            </a:lvl1pPr>
          </a:lstStyle>
          <a:p>
            <a:fld id="{B3561BA9-CDCF-4958-B8AB-66F3BF063E13}"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Calibri Light" panose="020F0302020204030204" pitchFamily="34" charset="0"/>
              </a:defRPr>
            </a:lvl1pPr>
          </a:lstStyle>
          <a:p>
            <a:fld id="{FDE934FF-F4E1-47C5-9CA5-30A81DDE2BE4}" type="datetimeFigureOut">
              <a:rPr lang="en-US" smtClean="0"/>
              <a:pPr/>
              <a:t>8/11/2023</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Calibri Light" panose="020F0302020204030204" pitchFamily="34" charset="0"/>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Calibri Light" panose="020F0302020204030204" pitchFamily="34" charset="0"/>
              </a:defRPr>
            </a:lvl1pPr>
          </a:lstStyle>
          <a:p>
            <a:fld id="{B3561BA9-CDCF-4958-B8AB-66F3BF063E13}"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Calibri Light" panose="020F03020202040302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alibri Light" panose="020F030202020403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libri Light" panose="020F030202020403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alibri Light" panose="020F030202020403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alibri Light" panose="020F030202020403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alibri Light" panose="020F030202020403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dx.doi.org/10.1093/nar/gkp552" TargetMode="External"/><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microsoft.com/office/2007/relationships/hdphoto" Target="../media/hdphoto1.wdp"/><Relationship Id="rId13" Type="http://schemas.openxmlformats.org/officeDocument/2006/relationships/image" Target="../media/image12.png"/><Relationship Id="rId3" Type="http://schemas.openxmlformats.org/officeDocument/2006/relationships/image" Target="../media/image3.svg"/><Relationship Id="rId7" Type="http://schemas.openxmlformats.org/officeDocument/2006/relationships/image" Target="../media/image7.png"/><Relationship Id="rId12" Type="http://schemas.openxmlformats.org/officeDocument/2006/relationships/image" Target="../media/image11.jpe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jpg"/><Relationship Id="rId11" Type="http://schemas.openxmlformats.org/officeDocument/2006/relationships/image" Target="../media/image10.jpg"/><Relationship Id="rId5" Type="http://schemas.openxmlformats.org/officeDocument/2006/relationships/image" Target="../media/image5.png"/><Relationship Id="rId10" Type="http://schemas.openxmlformats.org/officeDocument/2006/relationships/image" Target="../media/image9.jpeg"/><Relationship Id="rId4" Type="http://schemas.openxmlformats.org/officeDocument/2006/relationships/image" Target="../media/image4.png"/><Relationship Id="rId9" Type="http://schemas.openxmlformats.org/officeDocument/2006/relationships/image" Target="../media/image8.jpg"/><Relationship Id="rId14" Type="http://schemas.openxmlformats.org/officeDocument/2006/relationships/image" Target="../media/image1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hyperlink" Target="https://en.wikipedia.org/wiki/Sardinian_people" TargetMode="External"/><Relationship Id="rId3" Type="http://schemas.openxmlformats.org/officeDocument/2006/relationships/hyperlink" Target="https://en.wikipedia.org/wiki/Single_nucleotide_polymorphism" TargetMode="External"/><Relationship Id="rId7" Type="http://schemas.openxmlformats.org/officeDocument/2006/relationships/hyperlink" Target="https://en.wikipedia.org/wiki/Genome" TargetMode="External"/><Relationship Id="rId2" Type="http://schemas.openxmlformats.org/officeDocument/2006/relationships/hyperlink" Target="https://en.wikipedia.org/wiki/Allele" TargetMode="External"/><Relationship Id="rId1" Type="http://schemas.openxmlformats.org/officeDocument/2006/relationships/slideLayout" Target="../slideLayouts/slideLayout2.xml"/><Relationship Id="rId6" Type="http://schemas.openxmlformats.org/officeDocument/2006/relationships/hyperlink" Target="https://en.wikipedia.org/wiki/Population_genetics" TargetMode="External"/><Relationship Id="rId5" Type="http://schemas.openxmlformats.org/officeDocument/2006/relationships/hyperlink" Target="https://en.wikipedia.org/wiki/Minor_allele_frequency#cite_note-2" TargetMode="External"/><Relationship Id="rId4" Type="http://schemas.openxmlformats.org/officeDocument/2006/relationships/hyperlink" Target="https://en.wikipedia.org/wiki/HapMap" TargetMode="External"/><Relationship Id="rId9" Type="http://schemas.openxmlformats.org/officeDocument/2006/relationships/hyperlink" Target="https://en.wikipedia.org/wiki/Minor_allele_frequency#cite_note-3" TargetMode="External"/></Relationships>
</file>

<file path=ppt/slides/_rels/slide24.xml.rels><?xml version="1.0" encoding="UTF-8" standalone="yes"?>
<Relationships xmlns="http://schemas.openxmlformats.org/package/2006/relationships"><Relationship Id="rId3" Type="http://schemas.openxmlformats.org/officeDocument/2006/relationships/hyperlink" Target="https://en.wikipedia.org/wiki/Locus_(genetics)" TargetMode="External"/><Relationship Id="rId2" Type="http://schemas.openxmlformats.org/officeDocument/2006/relationships/hyperlink" Target="https://en.wikipedia.org/wiki/Rs429358" TargetMode="Externa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s://www.ncbi.nlm.nih.gov/geo/browse/?view=platforms&amp;display=500&amp;zsort=date" TargetMode="External"/><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s://www.tandfonline.com/doi/epdf/10.31887/DCNS.2010.12.1/dmrosendahl" TargetMode="External"/><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hyperlink" Target="https://www.ncbi.nlm.nih.gov/geo/browse/?view=platforms&amp;display=500&amp;zsort=date" TargetMode="External"/><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6.jpeg"/></Relationships>
</file>

<file path=ppt/slides/_rels/slide4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4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1.xml"/></Relationships>
</file>

<file path=ppt/slides/_rels/slide5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921703"/>
            <a:ext cx="9144000" cy="2387600"/>
          </a:xfrm>
        </p:spPr>
        <p:txBody>
          <a:bodyPr>
            <a:normAutofit/>
          </a:bodyPr>
          <a:lstStyle/>
          <a:p>
            <a:r>
              <a:rPr lang="en-US" altLang="en-US" dirty="0"/>
              <a:t>G</a:t>
            </a:r>
            <a:r>
              <a:rPr lang="en-US" dirty="0"/>
              <a:t>enome-</a:t>
            </a:r>
            <a:r>
              <a:rPr lang="en-US" altLang="en-US" dirty="0"/>
              <a:t>Wi</a:t>
            </a:r>
            <a:r>
              <a:rPr lang="en-US" dirty="0"/>
              <a:t>de</a:t>
            </a:r>
            <a:br>
              <a:rPr lang="en-US" dirty="0"/>
            </a:br>
            <a:r>
              <a:rPr lang="en-US" altLang="en-US" dirty="0"/>
              <a:t>A</a:t>
            </a:r>
            <a:r>
              <a:rPr lang="en-US" dirty="0"/>
              <a:t>ssociation </a:t>
            </a:r>
            <a:r>
              <a:rPr lang="en-US" altLang="en-US" dirty="0"/>
              <a:t>S</a:t>
            </a:r>
            <a:r>
              <a:rPr lang="en-US" dirty="0"/>
              <a:t>tudies </a:t>
            </a:r>
            <a:r>
              <a:rPr lang="en-US" altLang="en-US" dirty="0"/>
              <a:t>(GWAS)</a:t>
            </a:r>
          </a:p>
        </p:txBody>
      </p:sp>
      <p:sp>
        <p:nvSpPr>
          <p:cNvPr id="3" name="Subtitle 2"/>
          <p:cNvSpPr>
            <a:spLocks noGrp="1"/>
          </p:cNvSpPr>
          <p:nvPr>
            <p:ph type="subTitle" idx="1"/>
          </p:nvPr>
        </p:nvSpPr>
        <p:spPr/>
        <p:txBody>
          <a:bodyPr>
            <a:normAutofit fontScale="85000" lnSpcReduction="20000"/>
          </a:bodyPr>
          <a:lstStyle/>
          <a:p>
            <a:r>
              <a:rPr lang="en-US" altLang="en-US" b="1" dirty="0">
                <a:solidFill>
                  <a:schemeClr val="accent1">
                    <a:lumMod val="75000"/>
                  </a:schemeClr>
                </a:solidFill>
              </a:rPr>
              <a:t>GWAS</a:t>
            </a:r>
            <a:r>
              <a:rPr lang="en-US" b="1" dirty="0">
                <a:solidFill>
                  <a:schemeClr val="accent1">
                    <a:lumMod val="75000"/>
                  </a:schemeClr>
                </a:solidFill>
              </a:rPr>
              <a:t> 1: Case-Control Association Testing</a:t>
            </a:r>
            <a:endParaRPr lang="en-US" dirty="0"/>
          </a:p>
          <a:p>
            <a:endParaRPr lang="en-US" dirty="0"/>
          </a:p>
          <a:p>
            <a:r>
              <a:rPr lang="vi-VN" altLang="en-US" sz="2000" b="1" dirty="0"/>
              <a:t>11 August 2023</a:t>
            </a:r>
          </a:p>
          <a:p>
            <a:r>
              <a:rPr lang="en-US" altLang="en-US" sz="2000" dirty="0"/>
              <a:t>Phuc-Loi Luu, PhD</a:t>
            </a:r>
          </a:p>
          <a:p>
            <a:r>
              <a:rPr lang="en-US" altLang="en-US" sz="2000" dirty="0"/>
              <a:t>Loi.lp@pacificinformatics.com.vn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46032BF-6BA5-A958-21C4-B6D068816E5A}"/>
              </a:ext>
            </a:extLst>
          </p:cNvPr>
          <p:cNvPicPr>
            <a:picLocks noChangeAspect="1"/>
          </p:cNvPicPr>
          <p:nvPr/>
        </p:nvPicPr>
        <p:blipFill>
          <a:blip r:embed="rId2"/>
          <a:stretch>
            <a:fillRect/>
          </a:stretch>
        </p:blipFill>
        <p:spPr>
          <a:xfrm>
            <a:off x="819082" y="601914"/>
            <a:ext cx="10553836" cy="5920806"/>
          </a:xfrm>
          <a:prstGeom prst="rect">
            <a:avLst/>
          </a:prstGeom>
        </p:spPr>
      </p:pic>
      <p:sp>
        <p:nvSpPr>
          <p:cNvPr id="6" name="TextBox 5">
            <a:extLst>
              <a:ext uri="{FF2B5EF4-FFF2-40B4-BE49-F238E27FC236}">
                <a16:creationId xmlns:a16="http://schemas.microsoft.com/office/drawing/2014/main" id="{64386D22-FC21-2D9C-A01D-3EC590F2FEA8}"/>
              </a:ext>
            </a:extLst>
          </p:cNvPr>
          <p:cNvSpPr txBox="1"/>
          <p:nvPr/>
        </p:nvSpPr>
        <p:spPr>
          <a:xfrm>
            <a:off x="60960" y="6407388"/>
            <a:ext cx="1746093" cy="369332"/>
          </a:xfrm>
          <a:prstGeom prst="rect">
            <a:avLst/>
          </a:prstGeom>
          <a:noFill/>
        </p:spPr>
        <p:txBody>
          <a:bodyPr wrap="square" rtlCol="0">
            <a:spAutoFit/>
          </a:bodyPr>
          <a:lstStyle/>
          <a:p>
            <a:r>
              <a:rPr lang="en-US" dirty="0"/>
              <a:t>Tobias Rausch</a:t>
            </a:r>
          </a:p>
        </p:txBody>
      </p:sp>
    </p:spTree>
    <p:extLst>
      <p:ext uri="{BB962C8B-B14F-4D97-AF65-F5344CB8AC3E}">
        <p14:creationId xmlns:p14="http://schemas.microsoft.com/office/powerpoint/2010/main" val="36233095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21075BF6-FA53-C9D2-67C1-B45B1B18B813}"/>
              </a:ext>
            </a:extLst>
          </p:cNvPr>
          <p:cNvPicPr>
            <a:picLocks noGrp="1" noChangeAspect="1"/>
          </p:cNvPicPr>
          <p:nvPr>
            <p:ph idx="1"/>
          </p:nvPr>
        </p:nvPicPr>
        <p:blipFill>
          <a:blip r:embed="rId2"/>
          <a:stretch>
            <a:fillRect/>
          </a:stretch>
        </p:blipFill>
        <p:spPr>
          <a:xfrm>
            <a:off x="608726" y="508158"/>
            <a:ext cx="10697850" cy="5841683"/>
          </a:xfrm>
        </p:spPr>
      </p:pic>
      <p:sp>
        <p:nvSpPr>
          <p:cNvPr id="6" name="TextBox 5">
            <a:extLst>
              <a:ext uri="{FF2B5EF4-FFF2-40B4-BE49-F238E27FC236}">
                <a16:creationId xmlns:a16="http://schemas.microsoft.com/office/drawing/2014/main" id="{3CF11B3D-8EB1-D54B-AE51-2114B664A5C4}"/>
              </a:ext>
            </a:extLst>
          </p:cNvPr>
          <p:cNvSpPr txBox="1"/>
          <p:nvPr/>
        </p:nvSpPr>
        <p:spPr>
          <a:xfrm>
            <a:off x="60960" y="6407388"/>
            <a:ext cx="1746093" cy="369332"/>
          </a:xfrm>
          <a:prstGeom prst="rect">
            <a:avLst/>
          </a:prstGeom>
          <a:noFill/>
        </p:spPr>
        <p:txBody>
          <a:bodyPr wrap="square" rtlCol="0">
            <a:spAutoFit/>
          </a:bodyPr>
          <a:lstStyle/>
          <a:p>
            <a:r>
              <a:rPr lang="en-US" dirty="0"/>
              <a:t>Tobias Rausch</a:t>
            </a:r>
          </a:p>
        </p:txBody>
      </p:sp>
    </p:spTree>
    <p:extLst>
      <p:ext uri="{BB962C8B-B14F-4D97-AF65-F5344CB8AC3E}">
        <p14:creationId xmlns:p14="http://schemas.microsoft.com/office/powerpoint/2010/main" val="28051952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3320FB5-E6BD-D9B5-62C3-6B5B821F315A}"/>
              </a:ext>
            </a:extLst>
          </p:cNvPr>
          <p:cNvPicPr>
            <a:picLocks noChangeAspect="1"/>
          </p:cNvPicPr>
          <p:nvPr/>
        </p:nvPicPr>
        <p:blipFill>
          <a:blip r:embed="rId2"/>
          <a:stretch>
            <a:fillRect/>
          </a:stretch>
        </p:blipFill>
        <p:spPr>
          <a:xfrm>
            <a:off x="714691" y="602868"/>
            <a:ext cx="10762618" cy="5388104"/>
          </a:xfrm>
          <a:prstGeom prst="rect">
            <a:avLst/>
          </a:prstGeom>
        </p:spPr>
      </p:pic>
      <p:sp>
        <p:nvSpPr>
          <p:cNvPr id="6" name="TextBox 5">
            <a:extLst>
              <a:ext uri="{FF2B5EF4-FFF2-40B4-BE49-F238E27FC236}">
                <a16:creationId xmlns:a16="http://schemas.microsoft.com/office/drawing/2014/main" id="{C554C601-3AC0-4DA6-E839-1B76AE107A04}"/>
              </a:ext>
            </a:extLst>
          </p:cNvPr>
          <p:cNvSpPr txBox="1"/>
          <p:nvPr/>
        </p:nvSpPr>
        <p:spPr>
          <a:xfrm>
            <a:off x="60960" y="6407388"/>
            <a:ext cx="1746093" cy="369332"/>
          </a:xfrm>
          <a:prstGeom prst="rect">
            <a:avLst/>
          </a:prstGeom>
          <a:noFill/>
        </p:spPr>
        <p:txBody>
          <a:bodyPr wrap="square" rtlCol="0">
            <a:spAutoFit/>
          </a:bodyPr>
          <a:lstStyle/>
          <a:p>
            <a:r>
              <a:rPr lang="en-US" dirty="0"/>
              <a:t>Tobias Rausch</a:t>
            </a:r>
          </a:p>
        </p:txBody>
      </p:sp>
    </p:spTree>
    <p:extLst>
      <p:ext uri="{BB962C8B-B14F-4D97-AF65-F5344CB8AC3E}">
        <p14:creationId xmlns:p14="http://schemas.microsoft.com/office/powerpoint/2010/main" val="20215789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FA08928-C152-8EC6-694C-B73CE3E329B1}"/>
              </a:ext>
            </a:extLst>
          </p:cNvPr>
          <p:cNvPicPr>
            <a:picLocks noChangeAspect="1"/>
          </p:cNvPicPr>
          <p:nvPr/>
        </p:nvPicPr>
        <p:blipFill>
          <a:blip r:embed="rId2"/>
          <a:stretch>
            <a:fillRect/>
          </a:stretch>
        </p:blipFill>
        <p:spPr>
          <a:xfrm>
            <a:off x="446794" y="416560"/>
            <a:ext cx="10916715" cy="5734179"/>
          </a:xfrm>
          <a:prstGeom prst="rect">
            <a:avLst/>
          </a:prstGeom>
        </p:spPr>
      </p:pic>
      <p:sp>
        <p:nvSpPr>
          <p:cNvPr id="6" name="TextBox 5">
            <a:extLst>
              <a:ext uri="{FF2B5EF4-FFF2-40B4-BE49-F238E27FC236}">
                <a16:creationId xmlns:a16="http://schemas.microsoft.com/office/drawing/2014/main" id="{2D6A7BFB-9AC5-1336-FBF6-F608B2D8CCF1}"/>
              </a:ext>
            </a:extLst>
          </p:cNvPr>
          <p:cNvSpPr txBox="1"/>
          <p:nvPr/>
        </p:nvSpPr>
        <p:spPr>
          <a:xfrm>
            <a:off x="60960" y="6407388"/>
            <a:ext cx="1746093" cy="369332"/>
          </a:xfrm>
          <a:prstGeom prst="rect">
            <a:avLst/>
          </a:prstGeom>
          <a:noFill/>
        </p:spPr>
        <p:txBody>
          <a:bodyPr wrap="square" rtlCol="0">
            <a:spAutoFit/>
          </a:bodyPr>
          <a:lstStyle/>
          <a:p>
            <a:r>
              <a:rPr lang="en-US" dirty="0"/>
              <a:t>Tobias Rausch</a:t>
            </a:r>
          </a:p>
        </p:txBody>
      </p:sp>
    </p:spTree>
    <p:extLst>
      <p:ext uri="{BB962C8B-B14F-4D97-AF65-F5344CB8AC3E}">
        <p14:creationId xmlns:p14="http://schemas.microsoft.com/office/powerpoint/2010/main" val="38980400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239B380-8925-BAF5-D7C3-A3BD280F5072}"/>
              </a:ext>
            </a:extLst>
          </p:cNvPr>
          <p:cNvPicPr>
            <a:picLocks noChangeAspect="1"/>
          </p:cNvPicPr>
          <p:nvPr/>
        </p:nvPicPr>
        <p:blipFill>
          <a:blip r:embed="rId2"/>
          <a:stretch>
            <a:fillRect/>
          </a:stretch>
        </p:blipFill>
        <p:spPr>
          <a:xfrm>
            <a:off x="213434" y="874086"/>
            <a:ext cx="11778865" cy="4608198"/>
          </a:xfrm>
          <a:prstGeom prst="rect">
            <a:avLst/>
          </a:prstGeom>
        </p:spPr>
      </p:pic>
      <p:sp>
        <p:nvSpPr>
          <p:cNvPr id="6" name="TextBox 5">
            <a:extLst>
              <a:ext uri="{FF2B5EF4-FFF2-40B4-BE49-F238E27FC236}">
                <a16:creationId xmlns:a16="http://schemas.microsoft.com/office/drawing/2014/main" id="{060BE38D-4D4A-CEEE-9722-C0C1D1B5F095}"/>
              </a:ext>
            </a:extLst>
          </p:cNvPr>
          <p:cNvSpPr txBox="1"/>
          <p:nvPr/>
        </p:nvSpPr>
        <p:spPr>
          <a:xfrm>
            <a:off x="60960" y="6407388"/>
            <a:ext cx="1746093" cy="369332"/>
          </a:xfrm>
          <a:prstGeom prst="rect">
            <a:avLst/>
          </a:prstGeom>
          <a:noFill/>
        </p:spPr>
        <p:txBody>
          <a:bodyPr wrap="square" rtlCol="0">
            <a:spAutoFit/>
          </a:bodyPr>
          <a:lstStyle/>
          <a:p>
            <a:r>
              <a:rPr lang="en-US" dirty="0"/>
              <a:t>Tobias Rausch</a:t>
            </a:r>
          </a:p>
        </p:txBody>
      </p:sp>
    </p:spTree>
    <p:extLst>
      <p:ext uri="{BB962C8B-B14F-4D97-AF65-F5344CB8AC3E}">
        <p14:creationId xmlns:p14="http://schemas.microsoft.com/office/powerpoint/2010/main" val="6464999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BF3D8D3-A79F-9ADF-6BA2-70E9E30D28DB}"/>
              </a:ext>
            </a:extLst>
          </p:cNvPr>
          <p:cNvPicPr>
            <a:picLocks noChangeAspect="1"/>
          </p:cNvPicPr>
          <p:nvPr/>
        </p:nvPicPr>
        <p:blipFill>
          <a:blip r:embed="rId2"/>
          <a:stretch>
            <a:fillRect/>
          </a:stretch>
        </p:blipFill>
        <p:spPr>
          <a:xfrm>
            <a:off x="790330" y="693037"/>
            <a:ext cx="10264151" cy="5471925"/>
          </a:xfrm>
          <a:prstGeom prst="rect">
            <a:avLst/>
          </a:prstGeom>
        </p:spPr>
      </p:pic>
      <p:sp>
        <p:nvSpPr>
          <p:cNvPr id="6" name="TextBox 5">
            <a:extLst>
              <a:ext uri="{FF2B5EF4-FFF2-40B4-BE49-F238E27FC236}">
                <a16:creationId xmlns:a16="http://schemas.microsoft.com/office/drawing/2014/main" id="{F0CDDB2E-68A7-2AF8-FEA7-AF3FFB4D840D}"/>
              </a:ext>
            </a:extLst>
          </p:cNvPr>
          <p:cNvSpPr txBox="1"/>
          <p:nvPr/>
        </p:nvSpPr>
        <p:spPr>
          <a:xfrm>
            <a:off x="60960" y="6407388"/>
            <a:ext cx="1746093" cy="369332"/>
          </a:xfrm>
          <a:prstGeom prst="rect">
            <a:avLst/>
          </a:prstGeom>
          <a:noFill/>
        </p:spPr>
        <p:txBody>
          <a:bodyPr wrap="square" rtlCol="0">
            <a:spAutoFit/>
          </a:bodyPr>
          <a:lstStyle/>
          <a:p>
            <a:r>
              <a:rPr lang="en-US" dirty="0"/>
              <a:t>Tobias Rausch</a:t>
            </a:r>
          </a:p>
        </p:txBody>
      </p:sp>
    </p:spTree>
    <p:extLst>
      <p:ext uri="{BB962C8B-B14F-4D97-AF65-F5344CB8AC3E}">
        <p14:creationId xmlns:p14="http://schemas.microsoft.com/office/powerpoint/2010/main" val="5730509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296229C-F012-BD38-956D-5439F48C6568}"/>
              </a:ext>
            </a:extLst>
          </p:cNvPr>
          <p:cNvPicPr>
            <a:picLocks noChangeAspect="1"/>
          </p:cNvPicPr>
          <p:nvPr/>
        </p:nvPicPr>
        <p:blipFill>
          <a:blip r:embed="rId2"/>
          <a:stretch>
            <a:fillRect/>
          </a:stretch>
        </p:blipFill>
        <p:spPr>
          <a:xfrm>
            <a:off x="420911" y="277350"/>
            <a:ext cx="11168105" cy="6062490"/>
          </a:xfrm>
          <a:prstGeom prst="rect">
            <a:avLst/>
          </a:prstGeom>
        </p:spPr>
      </p:pic>
      <p:sp>
        <p:nvSpPr>
          <p:cNvPr id="6" name="Rectangle 5">
            <a:extLst>
              <a:ext uri="{FF2B5EF4-FFF2-40B4-BE49-F238E27FC236}">
                <a16:creationId xmlns:a16="http://schemas.microsoft.com/office/drawing/2014/main" id="{352DE1F1-3492-A5FA-1814-AC227130C5A4}"/>
              </a:ext>
            </a:extLst>
          </p:cNvPr>
          <p:cNvSpPr/>
          <p:nvPr/>
        </p:nvSpPr>
        <p:spPr>
          <a:xfrm>
            <a:off x="9900207" y="5344160"/>
            <a:ext cx="2032000" cy="107696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7" name="TextBox 6">
            <a:extLst>
              <a:ext uri="{FF2B5EF4-FFF2-40B4-BE49-F238E27FC236}">
                <a16:creationId xmlns:a16="http://schemas.microsoft.com/office/drawing/2014/main" id="{FE7C801E-3948-405F-0CD6-723B7BCBFD4E}"/>
              </a:ext>
            </a:extLst>
          </p:cNvPr>
          <p:cNvSpPr txBox="1"/>
          <p:nvPr/>
        </p:nvSpPr>
        <p:spPr>
          <a:xfrm>
            <a:off x="10445907" y="6395984"/>
            <a:ext cx="1746093" cy="369332"/>
          </a:xfrm>
          <a:prstGeom prst="rect">
            <a:avLst/>
          </a:prstGeom>
          <a:noFill/>
        </p:spPr>
        <p:txBody>
          <a:bodyPr wrap="square" rtlCol="0">
            <a:spAutoFit/>
          </a:bodyPr>
          <a:lstStyle/>
          <a:p>
            <a:r>
              <a:rPr lang="en-US" dirty="0"/>
              <a:t>Tobias Rausch</a:t>
            </a:r>
          </a:p>
        </p:txBody>
      </p:sp>
    </p:spTree>
    <p:extLst>
      <p:ext uri="{BB962C8B-B14F-4D97-AF65-F5344CB8AC3E}">
        <p14:creationId xmlns:p14="http://schemas.microsoft.com/office/powerpoint/2010/main" val="23022860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5BAEE-57F7-A3E0-4AE5-4647A41722ED}"/>
              </a:ext>
            </a:extLst>
          </p:cNvPr>
          <p:cNvSpPr>
            <a:spLocks noGrp="1"/>
          </p:cNvSpPr>
          <p:nvPr>
            <p:ph type="title"/>
          </p:nvPr>
        </p:nvSpPr>
        <p:spPr>
          <a:xfrm>
            <a:off x="838200" y="275322"/>
            <a:ext cx="10515600" cy="595928"/>
          </a:xfrm>
        </p:spPr>
        <p:txBody>
          <a:bodyPr>
            <a:normAutofit fontScale="90000"/>
          </a:bodyPr>
          <a:lstStyle/>
          <a:p>
            <a:pPr algn="ctr"/>
            <a:r>
              <a:rPr lang="vi-VN" b="1" dirty="0"/>
              <a:t>From genome sequence to SNP array</a:t>
            </a:r>
            <a:endParaRPr lang="en-US" b="1" dirty="0"/>
          </a:p>
        </p:txBody>
      </p:sp>
      <p:pic>
        <p:nvPicPr>
          <p:cNvPr id="2050" name="Picture 2" descr="Overview of SNP array technology. At the top is the fragment of DNA harboring an A/C SNP to be interrogated by the probes shown. (a) In the Affymetrix assay, there are 25-mer probes for both alleles, and the location of the SNP locus varies from probe to probe. The DNA binds to both probes regardless of the allele it carries, but it does so more efficiently when it is complementary to all 25 bases (bright yellow) rather than mismatching the SNP site (dimmer yellow). This impeded binding manifests itself in a dimmer signal. (b) Attached to each Illumina bead is a 50-mer sequence complementary to the sequence adjacent to the SNP site. The single-base extension (T or G) that is complementary to the allele carried by the DNA (A or C, respectively) then binds and results in the appropriately-colored signal (red or green, respectively). For both platforms, the computational algorithms convert the raw signals into inferences regarding the presence or absence of each of the two alleles.">
            <a:extLst>
              <a:ext uri="{FF2B5EF4-FFF2-40B4-BE49-F238E27FC236}">
                <a16:creationId xmlns:a16="http://schemas.microsoft.com/office/drawing/2014/main" id="{1287A8B6-A1A9-B669-A127-7098D1202BE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934694" y="1611025"/>
            <a:ext cx="4822212" cy="435133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Rounded Corners 3">
            <a:extLst>
              <a:ext uri="{FF2B5EF4-FFF2-40B4-BE49-F238E27FC236}">
                <a16:creationId xmlns:a16="http://schemas.microsoft.com/office/drawing/2014/main" id="{B9B0B729-C4CC-DC11-1FEC-5C6C2D976FBA}"/>
              </a:ext>
            </a:extLst>
          </p:cNvPr>
          <p:cNvSpPr/>
          <p:nvPr/>
        </p:nvSpPr>
        <p:spPr>
          <a:xfrm>
            <a:off x="934694" y="1548886"/>
            <a:ext cx="4822212" cy="653143"/>
          </a:xfrm>
          <a:prstGeom prst="roundRect">
            <a:avLst/>
          </a:prstGeom>
          <a:no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libri Light" panose="020F0302020204030204" pitchFamily="34" charset="0"/>
            </a:endParaRPr>
          </a:p>
        </p:txBody>
      </p:sp>
      <p:sp>
        <p:nvSpPr>
          <p:cNvPr id="5" name="TextBox 4">
            <a:extLst>
              <a:ext uri="{FF2B5EF4-FFF2-40B4-BE49-F238E27FC236}">
                <a16:creationId xmlns:a16="http://schemas.microsoft.com/office/drawing/2014/main" id="{256DD287-E671-C6DE-E3AA-2BD7A1425602}"/>
              </a:ext>
            </a:extLst>
          </p:cNvPr>
          <p:cNvSpPr txBox="1"/>
          <p:nvPr/>
        </p:nvSpPr>
        <p:spPr>
          <a:xfrm>
            <a:off x="1474234" y="1194322"/>
            <a:ext cx="3769567" cy="369332"/>
          </a:xfrm>
          <a:prstGeom prst="rect">
            <a:avLst/>
          </a:prstGeom>
          <a:noFill/>
        </p:spPr>
        <p:txBody>
          <a:bodyPr wrap="square" rtlCol="0">
            <a:spAutoFit/>
          </a:bodyPr>
          <a:lstStyle/>
          <a:p>
            <a:pPr algn="ctr"/>
            <a:r>
              <a:rPr lang="vi-VN" b="1" dirty="0">
                <a:latin typeface="Calibri Light" panose="020F0302020204030204" pitchFamily="34" charset="0"/>
              </a:rPr>
              <a:t>Sequenced genome and SNPs</a:t>
            </a:r>
            <a:endParaRPr lang="en-US" b="1" dirty="0">
              <a:latin typeface="Calibri Light" panose="020F0302020204030204" pitchFamily="34" charset="0"/>
            </a:endParaRPr>
          </a:p>
        </p:txBody>
      </p:sp>
      <p:sp>
        <p:nvSpPr>
          <p:cNvPr id="7" name="TextBox 6">
            <a:extLst>
              <a:ext uri="{FF2B5EF4-FFF2-40B4-BE49-F238E27FC236}">
                <a16:creationId xmlns:a16="http://schemas.microsoft.com/office/drawing/2014/main" id="{ED2A0611-627B-A3C8-C236-E4ADA1222D50}"/>
              </a:ext>
            </a:extLst>
          </p:cNvPr>
          <p:cNvSpPr txBox="1"/>
          <p:nvPr/>
        </p:nvSpPr>
        <p:spPr>
          <a:xfrm>
            <a:off x="6296446" y="1115399"/>
            <a:ext cx="5197151" cy="5016758"/>
          </a:xfrm>
          <a:prstGeom prst="rect">
            <a:avLst/>
          </a:prstGeom>
          <a:noFill/>
        </p:spPr>
        <p:txBody>
          <a:bodyPr wrap="square">
            <a:spAutoFit/>
          </a:bodyPr>
          <a:lstStyle/>
          <a:p>
            <a:pPr algn="just"/>
            <a:r>
              <a:rPr lang="en-US" sz="1600" b="0" i="0" dirty="0">
                <a:solidFill>
                  <a:srgbClr val="111111"/>
                </a:solidFill>
                <a:effectLst/>
                <a:latin typeface="Calibri Light" panose="020F0302020204030204" pitchFamily="34" charset="0"/>
              </a:rPr>
              <a:t>Overview of SNP array technology. At the top is the fragment of DNA harboring an A/C SNP to be interrogated by the probes shown. </a:t>
            </a:r>
            <a:endParaRPr lang="vi-VN" sz="1600" b="0" i="0" dirty="0">
              <a:solidFill>
                <a:srgbClr val="111111"/>
              </a:solidFill>
              <a:effectLst/>
              <a:latin typeface="Calibri Light" panose="020F0302020204030204" pitchFamily="34" charset="0"/>
            </a:endParaRPr>
          </a:p>
          <a:p>
            <a:pPr marL="342900" indent="-342900" algn="just">
              <a:buAutoNum type="alphaLcParenBoth"/>
            </a:pPr>
            <a:r>
              <a:rPr lang="en-US" sz="1600" b="0" i="0" dirty="0">
                <a:solidFill>
                  <a:srgbClr val="111111"/>
                </a:solidFill>
                <a:effectLst/>
                <a:latin typeface="Calibri Light" panose="020F0302020204030204" pitchFamily="34" charset="0"/>
              </a:rPr>
              <a:t>In the Affymetrix assay, there are 25-mer probes for both alleles, and the location of the SNP locus varies from probe to probe. The DNA binds to both probes regardless of the allele it carries, but it does so more efficiently when it is complementary to all 25 bases (bright yellow) rather than mismatching the SNP site (dimmer yellow). This impeded binding manifests itself in a dimmer signal. </a:t>
            </a:r>
            <a:endParaRPr lang="vi-VN" sz="1600" b="0" i="0" dirty="0">
              <a:solidFill>
                <a:srgbClr val="111111"/>
              </a:solidFill>
              <a:effectLst/>
              <a:latin typeface="Calibri Light" panose="020F0302020204030204" pitchFamily="34" charset="0"/>
            </a:endParaRPr>
          </a:p>
          <a:p>
            <a:pPr marL="342900" indent="-342900" algn="just">
              <a:buAutoNum type="alphaLcParenBoth"/>
            </a:pPr>
            <a:r>
              <a:rPr lang="en-US" sz="1600" b="0" i="0" dirty="0">
                <a:solidFill>
                  <a:srgbClr val="111111"/>
                </a:solidFill>
                <a:effectLst/>
                <a:latin typeface="Calibri Light" panose="020F0302020204030204" pitchFamily="34" charset="0"/>
              </a:rPr>
              <a:t>Attached to each Illumina bead is a 50-mer sequence complementary to the sequence adjacent to the SNP site. The single-base extension (T or G) that is complementary to the allele carried by the DNA (A or C, respectively) then binds and results in the appropriately-colored signal (red or green, respectively). For both platforms, the computational algorithms convert the raw signals into inferences regarding the presence or absence of each of the two alleles.</a:t>
            </a:r>
          </a:p>
        </p:txBody>
      </p:sp>
      <p:sp>
        <p:nvSpPr>
          <p:cNvPr id="9" name="TextBox 8">
            <a:extLst>
              <a:ext uri="{FF2B5EF4-FFF2-40B4-BE49-F238E27FC236}">
                <a16:creationId xmlns:a16="http://schemas.microsoft.com/office/drawing/2014/main" id="{87A2925C-49DA-3CB4-7F21-B352559E2CAE}"/>
              </a:ext>
            </a:extLst>
          </p:cNvPr>
          <p:cNvSpPr txBox="1"/>
          <p:nvPr/>
        </p:nvSpPr>
        <p:spPr>
          <a:xfrm>
            <a:off x="1994418" y="6332118"/>
            <a:ext cx="6097554" cy="369332"/>
          </a:xfrm>
          <a:prstGeom prst="rect">
            <a:avLst/>
          </a:prstGeom>
          <a:noFill/>
        </p:spPr>
        <p:txBody>
          <a:bodyPr wrap="square">
            <a:spAutoFit/>
          </a:bodyPr>
          <a:lstStyle/>
          <a:p>
            <a:r>
              <a:rPr lang="en-US" b="0" i="0" dirty="0">
                <a:solidFill>
                  <a:srgbClr val="555555"/>
                </a:solidFill>
                <a:effectLst/>
                <a:latin typeface="Calibri Light" panose="020F0302020204030204" pitchFamily="34" charset="0"/>
              </a:rPr>
              <a:t>DOI:</a:t>
            </a:r>
            <a:r>
              <a:rPr lang="en-US" b="0" i="0" u="sng" dirty="0">
                <a:effectLst/>
                <a:latin typeface="Calibri Light" panose="020F0302020204030204" pitchFamily="34" charset="0"/>
                <a:hlinkClick r:id="rId3"/>
              </a:rPr>
              <a:t>10.1093/</a:t>
            </a:r>
            <a:r>
              <a:rPr lang="en-US" b="0" i="0" u="sng" dirty="0" err="1">
                <a:effectLst/>
                <a:latin typeface="Calibri Light" panose="020F0302020204030204" pitchFamily="34" charset="0"/>
                <a:hlinkClick r:id="rId3"/>
              </a:rPr>
              <a:t>nar</a:t>
            </a:r>
            <a:r>
              <a:rPr lang="en-US" b="0" i="0" u="sng" dirty="0">
                <a:effectLst/>
                <a:latin typeface="Calibri Light" panose="020F0302020204030204" pitchFamily="34" charset="0"/>
                <a:hlinkClick r:id="rId3"/>
              </a:rPr>
              <a:t>/gkp552</a:t>
            </a:r>
            <a:endParaRPr lang="en-US" dirty="0">
              <a:latin typeface="Calibri Light" panose="020F0302020204030204" pitchFamily="34" charset="0"/>
            </a:endParaRPr>
          </a:p>
        </p:txBody>
      </p:sp>
    </p:spTree>
    <p:extLst>
      <p:ext uri="{BB962C8B-B14F-4D97-AF65-F5344CB8AC3E}">
        <p14:creationId xmlns:p14="http://schemas.microsoft.com/office/powerpoint/2010/main" val="2744030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Content</a:t>
            </a:r>
          </a:p>
        </p:txBody>
      </p:sp>
      <p:sp>
        <p:nvSpPr>
          <p:cNvPr id="3" name="Content Placeholder 2"/>
          <p:cNvSpPr>
            <a:spLocks noGrp="1"/>
          </p:cNvSpPr>
          <p:nvPr>
            <p:ph idx="1"/>
          </p:nvPr>
        </p:nvSpPr>
        <p:spPr/>
        <p:txBody>
          <a:bodyPr/>
          <a:lstStyle/>
          <a:p>
            <a:r>
              <a:rPr lang="en-US" altLang="en-US" dirty="0">
                <a:cs typeface="Calibri Light" panose="020F0302020204030204" pitchFamily="34" charset="0"/>
              </a:rPr>
              <a:t>Terms used in GWAS</a:t>
            </a:r>
          </a:p>
          <a:p>
            <a:r>
              <a:rPr lang="en-US" altLang="en-US" dirty="0">
                <a:cs typeface="Calibri Light" panose="020F0302020204030204" pitchFamily="34" charset="0"/>
                <a:sym typeface="+mn-ea"/>
              </a:rPr>
              <a:t>What is GWAS?</a:t>
            </a:r>
            <a:endParaRPr lang="en-US" altLang="en-US" dirty="0">
              <a:cs typeface="Calibri Light" panose="020F0302020204030204" pitchFamily="34" charset="0"/>
            </a:endParaRPr>
          </a:p>
          <a:p>
            <a:r>
              <a:rPr lang="en-US" altLang="en-US" dirty="0">
                <a:cs typeface="Calibri Light" panose="020F0302020204030204" pitchFamily="34" charset="0"/>
              </a:rPr>
              <a:t>How to do GWAS with </a:t>
            </a:r>
            <a:r>
              <a:rPr lang="en-US" altLang="en-US" dirty="0">
                <a:cs typeface="Calibri Light" panose="020F0302020204030204" pitchFamily="34" charset="0"/>
                <a:sym typeface="+mn-ea"/>
              </a:rPr>
              <a:t>Case-Control Association Testing?</a:t>
            </a:r>
            <a:endParaRPr lang="vi-VN" altLang="en-US" dirty="0">
              <a:cs typeface="Calibri Light" panose="020F0302020204030204" pitchFamily="34" charset="0"/>
              <a:sym typeface="+mn-ea"/>
            </a:endParaRPr>
          </a:p>
          <a:p>
            <a:r>
              <a:rPr lang="vi-VN" altLang="en-US" dirty="0">
                <a:cs typeface="Calibri Light" panose="020F0302020204030204" pitchFamily="34" charset="0"/>
                <a:sym typeface="+mn-ea"/>
              </a:rPr>
              <a:t>What is QTL?</a:t>
            </a:r>
          </a:p>
          <a:p>
            <a:r>
              <a:rPr lang="vi-VN" altLang="en-US" dirty="0">
                <a:cs typeface="Calibri Light" panose="020F0302020204030204" pitchFamily="34" charset="0"/>
                <a:sym typeface="+mn-ea"/>
              </a:rPr>
              <a:t>GWAS database</a:t>
            </a:r>
            <a:endParaRPr lang="en-US" altLang="en-US" dirty="0">
              <a:cs typeface="Calibri Light" panose="020F0302020204030204" pitchFamily="34" charset="0"/>
              <a:sym typeface="+mn-ea"/>
            </a:endParaRPr>
          </a:p>
          <a:p>
            <a:r>
              <a:rPr lang="en-US" altLang="en-US" dirty="0">
                <a:cs typeface="Calibri Light" panose="020F0302020204030204" pitchFamily="34" charset="0"/>
                <a:sym typeface="+mn-ea"/>
              </a:rPr>
              <a:t>Why do we do GWAS?</a:t>
            </a:r>
            <a:endParaRPr lang="en-US" altLang="en-US" dirty="0">
              <a:cs typeface="Calibri Light" panose="020F0302020204030204" pitchFamily="34" charset="0"/>
            </a:endParaRPr>
          </a:p>
          <a:p>
            <a:endParaRPr lang="en-US" altLang="en-US" dirty="0">
              <a:cs typeface="Calibri Light" panose="020F0302020204030204" pitchFamily="34" charset="0"/>
            </a:endParaRPr>
          </a:p>
          <a:p>
            <a:endParaRPr lang="en-US" altLang="en-US" dirty="0">
              <a:cs typeface="Calibri Light" panose="020F0302020204030204" pitchFamily="34"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Terms</a:t>
            </a:r>
          </a:p>
        </p:txBody>
      </p:sp>
      <p:sp>
        <p:nvSpPr>
          <p:cNvPr id="3" name="Content Placeholder 2"/>
          <p:cNvSpPr>
            <a:spLocks noGrp="1"/>
          </p:cNvSpPr>
          <p:nvPr>
            <p:ph idx="1"/>
          </p:nvPr>
        </p:nvSpPr>
        <p:spPr/>
        <p:txBody>
          <a:bodyPr>
            <a:normAutofit fontScale="87500" lnSpcReduction="10000"/>
          </a:bodyPr>
          <a:lstStyle/>
          <a:p>
            <a:pPr algn="just"/>
            <a:r>
              <a:rPr lang="en-US" b="1" dirty="0"/>
              <a:t>Gene</a:t>
            </a:r>
            <a:r>
              <a:rPr lang="en-US" dirty="0"/>
              <a:t>. The most obvious way how genetic variation can affect phenotypes is through variation in how </a:t>
            </a:r>
            <a:r>
              <a:rPr lang="en-US" b="1" dirty="0"/>
              <a:t>genes function</a:t>
            </a:r>
            <a:r>
              <a:rPr lang="en-US" dirty="0"/>
              <a:t>. Genes are </a:t>
            </a:r>
            <a:r>
              <a:rPr lang="en-US" dirty="0" err="1"/>
              <a:t>segements</a:t>
            </a:r>
            <a:r>
              <a:rPr lang="en-US" dirty="0"/>
              <a:t> of DNA that code for proteins (see yourgenome.org) and variation in the physical structure of the protein or in the time and place where the protein is made can have phenotypic consequences. Therefore, we are very interested in how </a:t>
            </a:r>
            <a:r>
              <a:rPr lang="en-US" b="1" dirty="0"/>
              <a:t>genetic variation</a:t>
            </a:r>
            <a:r>
              <a:rPr lang="en-US" dirty="0"/>
              <a:t> can affect the function of genes, and a lot of this is still unknown. </a:t>
            </a:r>
            <a:r>
              <a:rPr lang="en-US" b="1" dirty="0"/>
              <a:t>Protein coding genes</a:t>
            </a:r>
            <a:r>
              <a:rPr lang="en-US" dirty="0"/>
              <a:t> cover less than 2% of the whole human genome, but the remaining 98% affects the </a:t>
            </a:r>
            <a:r>
              <a:rPr lang="en-US" b="1" dirty="0"/>
              <a:t>regulation of genes </a:t>
            </a:r>
            <a:r>
              <a:rPr lang="en-US" altLang="en-US" b="1" dirty="0"/>
              <a:t>(intergenic/ enhancer/ promoter)</a:t>
            </a:r>
            <a:r>
              <a:rPr lang="en-US" dirty="0"/>
              <a:t> in many ways.</a:t>
            </a:r>
          </a:p>
          <a:p>
            <a:pPr algn="just"/>
            <a:r>
              <a:rPr lang="en-US" b="1" dirty="0"/>
              <a:t>Locus</a:t>
            </a:r>
            <a:r>
              <a:rPr lang="en-US" dirty="0"/>
              <a:t> (pl. loci). A continuous region of the genome is called a locus (plural loci). It can be of any size (e.g. a single nucleotide site of length 1 bp or a region of 10 </a:t>
            </a:r>
            <a:r>
              <a:rPr lang="en-US" dirty="0" err="1"/>
              <a:t>milion</a:t>
            </a:r>
            <a:r>
              <a:rPr lang="en-US" dirty="0"/>
              <a:t> base pairs, 10 </a:t>
            </a:r>
            <a:r>
              <a:rPr lang="en-US" dirty="0" err="1"/>
              <a:t>Mbp</a:t>
            </a:r>
            <a:r>
              <a:rPr lang="en-US" dirty="0"/>
              <a:t>). GWAS loci are regions that include a clear statistical association with the phenotype of interest.</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67B03EAA-A862-6320-653C-6C8C3BB91BCB}"/>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7870" t="32132" r="7624" b="36594"/>
          <a:stretch/>
        </p:blipFill>
        <p:spPr>
          <a:xfrm>
            <a:off x="14683" y="22167"/>
            <a:ext cx="2302324" cy="848556"/>
          </a:xfrm>
          <a:prstGeom prst="rect">
            <a:avLst/>
          </a:prstGeom>
        </p:spPr>
      </p:pic>
      <p:pic>
        <p:nvPicPr>
          <p:cNvPr id="13" name="Picture 2" descr="S/F RNA Lysis Buffer">
            <a:extLst>
              <a:ext uri="{FF2B5EF4-FFF2-40B4-BE49-F238E27FC236}">
                <a16:creationId xmlns:a16="http://schemas.microsoft.com/office/drawing/2014/main" id="{3CB48C9C-3CD7-2037-F9BC-1C79134B4F0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004176" y="96547"/>
            <a:ext cx="1062258" cy="553331"/>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B3AF89BC-139C-08D9-199F-FCF4A17E5DF7}"/>
              </a:ext>
            </a:extLst>
          </p:cNvPr>
          <p:cNvSpPr txBox="1"/>
          <p:nvPr/>
        </p:nvSpPr>
        <p:spPr>
          <a:xfrm>
            <a:off x="2565795" y="221575"/>
            <a:ext cx="8189592" cy="744178"/>
          </a:xfrm>
          <a:prstGeom prst="rect">
            <a:avLst/>
          </a:prstGeom>
          <a:noFill/>
        </p:spPr>
        <p:txBody>
          <a:bodyPr wrap="square" rtlCol="0">
            <a:spAutoFit/>
          </a:bodyPr>
          <a:lstStyle/>
          <a:p>
            <a:pPr algn="ctr"/>
            <a:r>
              <a:rPr lang="vi-VN" sz="4236" dirty="0">
                <a:solidFill>
                  <a:srgbClr val="009549"/>
                </a:solidFill>
                <a:latin typeface="Calibri Light" panose="020F0302020204030204" pitchFamily="34" charset="0"/>
              </a:rPr>
              <a:t>The </a:t>
            </a:r>
            <a:r>
              <a:rPr lang="en-US" sz="4236" dirty="0">
                <a:solidFill>
                  <a:srgbClr val="009549"/>
                </a:solidFill>
                <a:latin typeface="Calibri Light" panose="020F0302020204030204" pitchFamily="34" charset="0"/>
              </a:rPr>
              <a:t>Bioinformatics Team Members</a:t>
            </a:r>
          </a:p>
        </p:txBody>
      </p:sp>
      <p:graphicFrame>
        <p:nvGraphicFramePr>
          <p:cNvPr id="23" name="Table 3">
            <a:extLst>
              <a:ext uri="{FF2B5EF4-FFF2-40B4-BE49-F238E27FC236}">
                <a16:creationId xmlns:a16="http://schemas.microsoft.com/office/drawing/2014/main" id="{F71E36BC-DE41-25E8-14E7-F6842A4EF0D9}"/>
              </a:ext>
            </a:extLst>
          </p:cNvPr>
          <p:cNvGraphicFramePr>
            <a:graphicFrameLocks noGrp="1"/>
          </p:cNvGraphicFramePr>
          <p:nvPr/>
        </p:nvGraphicFramePr>
        <p:xfrm>
          <a:off x="1402643" y="1038695"/>
          <a:ext cx="9601535" cy="5722758"/>
        </p:xfrm>
        <a:graphic>
          <a:graphicData uri="http://schemas.openxmlformats.org/drawingml/2006/table">
            <a:tbl>
              <a:tblPr firstRow="1" bandRow="1"/>
              <a:tblGrid>
                <a:gridCol w="3002028">
                  <a:extLst>
                    <a:ext uri="{9D8B030D-6E8A-4147-A177-3AD203B41FA5}">
                      <a16:colId xmlns:a16="http://schemas.microsoft.com/office/drawing/2014/main" val="1242122772"/>
                    </a:ext>
                  </a:extLst>
                </a:gridCol>
                <a:gridCol w="2060433">
                  <a:extLst>
                    <a:ext uri="{9D8B030D-6E8A-4147-A177-3AD203B41FA5}">
                      <a16:colId xmlns:a16="http://schemas.microsoft.com/office/drawing/2014/main" val="4096066571"/>
                    </a:ext>
                  </a:extLst>
                </a:gridCol>
                <a:gridCol w="2019633">
                  <a:extLst>
                    <a:ext uri="{9D8B030D-6E8A-4147-A177-3AD203B41FA5}">
                      <a16:colId xmlns:a16="http://schemas.microsoft.com/office/drawing/2014/main" val="3872526608"/>
                    </a:ext>
                  </a:extLst>
                </a:gridCol>
                <a:gridCol w="2519441">
                  <a:extLst>
                    <a:ext uri="{9D8B030D-6E8A-4147-A177-3AD203B41FA5}">
                      <a16:colId xmlns:a16="http://schemas.microsoft.com/office/drawing/2014/main" val="1895886208"/>
                    </a:ext>
                  </a:extLst>
                </a:gridCol>
              </a:tblGrid>
              <a:tr h="391778">
                <a:tc>
                  <a:txBody>
                    <a:bodyPr/>
                    <a:lstStyle>
                      <a:lvl1pPr marL="0" algn="l" defTabSz="1036290" rtl="0" eaLnBrk="1" latinLnBrk="0" hangingPunct="1">
                        <a:defRPr sz="2040" b="1" kern="1200">
                          <a:solidFill>
                            <a:schemeClr val="lt1"/>
                          </a:solidFill>
                          <a:latin typeface="Calibri"/>
                        </a:defRPr>
                      </a:lvl1pPr>
                      <a:lvl2pPr marL="518145" algn="l" defTabSz="1036290" rtl="0" eaLnBrk="1" latinLnBrk="0" hangingPunct="1">
                        <a:defRPr sz="2040" b="1" kern="1200">
                          <a:solidFill>
                            <a:schemeClr val="lt1"/>
                          </a:solidFill>
                          <a:latin typeface="Calibri"/>
                        </a:defRPr>
                      </a:lvl2pPr>
                      <a:lvl3pPr marL="1036290" algn="l" defTabSz="1036290" rtl="0" eaLnBrk="1" latinLnBrk="0" hangingPunct="1">
                        <a:defRPr sz="2040" b="1" kern="1200">
                          <a:solidFill>
                            <a:schemeClr val="lt1"/>
                          </a:solidFill>
                          <a:latin typeface="Calibri"/>
                        </a:defRPr>
                      </a:lvl3pPr>
                      <a:lvl4pPr marL="1554434" algn="l" defTabSz="1036290" rtl="0" eaLnBrk="1" latinLnBrk="0" hangingPunct="1">
                        <a:defRPr sz="2040" b="1" kern="1200">
                          <a:solidFill>
                            <a:schemeClr val="lt1"/>
                          </a:solidFill>
                          <a:latin typeface="Calibri"/>
                        </a:defRPr>
                      </a:lvl4pPr>
                      <a:lvl5pPr marL="2072579" algn="l" defTabSz="1036290" rtl="0" eaLnBrk="1" latinLnBrk="0" hangingPunct="1">
                        <a:defRPr sz="2040" b="1" kern="1200">
                          <a:solidFill>
                            <a:schemeClr val="lt1"/>
                          </a:solidFill>
                          <a:latin typeface="Calibri"/>
                        </a:defRPr>
                      </a:lvl5pPr>
                      <a:lvl6pPr marL="2590724" algn="l" defTabSz="1036290" rtl="0" eaLnBrk="1" latinLnBrk="0" hangingPunct="1">
                        <a:defRPr sz="2040" b="1" kern="1200">
                          <a:solidFill>
                            <a:schemeClr val="lt1"/>
                          </a:solidFill>
                          <a:latin typeface="Calibri"/>
                        </a:defRPr>
                      </a:lvl6pPr>
                      <a:lvl7pPr marL="3108869" algn="l" defTabSz="1036290" rtl="0" eaLnBrk="1" latinLnBrk="0" hangingPunct="1">
                        <a:defRPr sz="2040" b="1" kern="1200">
                          <a:solidFill>
                            <a:schemeClr val="lt1"/>
                          </a:solidFill>
                          <a:latin typeface="Calibri"/>
                        </a:defRPr>
                      </a:lvl7pPr>
                      <a:lvl8pPr marL="3627013" algn="l" defTabSz="1036290" rtl="0" eaLnBrk="1" latinLnBrk="0" hangingPunct="1">
                        <a:defRPr sz="2040" b="1" kern="1200">
                          <a:solidFill>
                            <a:schemeClr val="lt1"/>
                          </a:solidFill>
                          <a:latin typeface="Calibri"/>
                        </a:defRPr>
                      </a:lvl8pPr>
                      <a:lvl9pPr marL="4145158" algn="l" defTabSz="1036290" rtl="0" eaLnBrk="1" latinLnBrk="0" hangingPunct="1">
                        <a:defRPr sz="2040" b="1" kern="1200">
                          <a:solidFill>
                            <a:schemeClr val="lt1"/>
                          </a:solidFill>
                          <a:latin typeface="Calibri"/>
                        </a:defRPr>
                      </a:lvl9pPr>
                    </a:lstStyle>
                    <a:p>
                      <a:pPr algn="ctr"/>
                      <a:r>
                        <a:rPr lang="vi-VN" sz="1900" dirty="0">
                          <a:latin typeface="Calibri Light" panose="020F0302020204030204" pitchFamily="34" charset="0"/>
                        </a:rPr>
                        <a:t>Name and Role</a:t>
                      </a:r>
                      <a:endParaRPr lang="en-US" sz="1900" dirty="0">
                        <a:latin typeface="Calibri Light" panose="020F0302020204030204" pitchFamily="34" charset="0"/>
                      </a:endParaRPr>
                    </a:p>
                  </a:txBody>
                  <a:tcPr marL="95840" marR="95840" marT="47921" marB="47921">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1036290" rtl="0" eaLnBrk="1" latinLnBrk="0" hangingPunct="1">
                        <a:defRPr sz="2040" b="1" kern="1200">
                          <a:solidFill>
                            <a:schemeClr val="lt1"/>
                          </a:solidFill>
                          <a:latin typeface="Calibri"/>
                        </a:defRPr>
                      </a:lvl1pPr>
                      <a:lvl2pPr marL="518145" algn="l" defTabSz="1036290" rtl="0" eaLnBrk="1" latinLnBrk="0" hangingPunct="1">
                        <a:defRPr sz="2040" b="1" kern="1200">
                          <a:solidFill>
                            <a:schemeClr val="lt1"/>
                          </a:solidFill>
                          <a:latin typeface="Calibri"/>
                        </a:defRPr>
                      </a:lvl2pPr>
                      <a:lvl3pPr marL="1036290" algn="l" defTabSz="1036290" rtl="0" eaLnBrk="1" latinLnBrk="0" hangingPunct="1">
                        <a:defRPr sz="2040" b="1" kern="1200">
                          <a:solidFill>
                            <a:schemeClr val="lt1"/>
                          </a:solidFill>
                          <a:latin typeface="Calibri"/>
                        </a:defRPr>
                      </a:lvl3pPr>
                      <a:lvl4pPr marL="1554434" algn="l" defTabSz="1036290" rtl="0" eaLnBrk="1" latinLnBrk="0" hangingPunct="1">
                        <a:defRPr sz="2040" b="1" kern="1200">
                          <a:solidFill>
                            <a:schemeClr val="lt1"/>
                          </a:solidFill>
                          <a:latin typeface="Calibri"/>
                        </a:defRPr>
                      </a:lvl4pPr>
                      <a:lvl5pPr marL="2072579" algn="l" defTabSz="1036290" rtl="0" eaLnBrk="1" latinLnBrk="0" hangingPunct="1">
                        <a:defRPr sz="2040" b="1" kern="1200">
                          <a:solidFill>
                            <a:schemeClr val="lt1"/>
                          </a:solidFill>
                          <a:latin typeface="Calibri"/>
                        </a:defRPr>
                      </a:lvl5pPr>
                      <a:lvl6pPr marL="2590724" algn="l" defTabSz="1036290" rtl="0" eaLnBrk="1" latinLnBrk="0" hangingPunct="1">
                        <a:defRPr sz="2040" b="1" kern="1200">
                          <a:solidFill>
                            <a:schemeClr val="lt1"/>
                          </a:solidFill>
                          <a:latin typeface="Calibri"/>
                        </a:defRPr>
                      </a:lvl6pPr>
                      <a:lvl7pPr marL="3108869" algn="l" defTabSz="1036290" rtl="0" eaLnBrk="1" latinLnBrk="0" hangingPunct="1">
                        <a:defRPr sz="2040" b="1" kern="1200">
                          <a:solidFill>
                            <a:schemeClr val="lt1"/>
                          </a:solidFill>
                          <a:latin typeface="Calibri"/>
                        </a:defRPr>
                      </a:lvl7pPr>
                      <a:lvl8pPr marL="3627013" algn="l" defTabSz="1036290" rtl="0" eaLnBrk="1" latinLnBrk="0" hangingPunct="1">
                        <a:defRPr sz="2040" b="1" kern="1200">
                          <a:solidFill>
                            <a:schemeClr val="lt1"/>
                          </a:solidFill>
                          <a:latin typeface="Calibri"/>
                        </a:defRPr>
                      </a:lvl8pPr>
                      <a:lvl9pPr marL="4145158" algn="l" defTabSz="1036290" rtl="0" eaLnBrk="1" latinLnBrk="0" hangingPunct="1">
                        <a:defRPr sz="2040" b="1" kern="1200">
                          <a:solidFill>
                            <a:schemeClr val="lt1"/>
                          </a:solidFill>
                          <a:latin typeface="Calibri"/>
                        </a:defRPr>
                      </a:lvl9pPr>
                    </a:lstStyle>
                    <a:p>
                      <a:pPr algn="ctr"/>
                      <a:r>
                        <a:rPr lang="vi-VN" sz="1900" dirty="0">
                          <a:latin typeface="Calibri Light" panose="020F0302020204030204" pitchFamily="34" charset="0"/>
                        </a:rPr>
                        <a:t>Profile Picture</a:t>
                      </a:r>
                      <a:endParaRPr lang="en-US" sz="1900" dirty="0">
                        <a:latin typeface="Calibri Light" panose="020F0302020204030204" pitchFamily="34" charset="0"/>
                      </a:endParaRPr>
                    </a:p>
                  </a:txBody>
                  <a:tcPr marL="95840" marR="95840" marT="47921" marB="47921">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1036290" rtl="0" eaLnBrk="1" latinLnBrk="0" hangingPunct="1">
                        <a:defRPr sz="2040" b="1" kern="1200">
                          <a:solidFill>
                            <a:schemeClr val="lt1"/>
                          </a:solidFill>
                          <a:latin typeface="Calibri"/>
                        </a:defRPr>
                      </a:lvl1pPr>
                      <a:lvl2pPr marL="518145" algn="l" defTabSz="1036290" rtl="0" eaLnBrk="1" latinLnBrk="0" hangingPunct="1">
                        <a:defRPr sz="2040" b="1" kern="1200">
                          <a:solidFill>
                            <a:schemeClr val="lt1"/>
                          </a:solidFill>
                          <a:latin typeface="Calibri"/>
                        </a:defRPr>
                      </a:lvl2pPr>
                      <a:lvl3pPr marL="1036290" algn="l" defTabSz="1036290" rtl="0" eaLnBrk="1" latinLnBrk="0" hangingPunct="1">
                        <a:defRPr sz="2040" b="1" kern="1200">
                          <a:solidFill>
                            <a:schemeClr val="lt1"/>
                          </a:solidFill>
                          <a:latin typeface="Calibri"/>
                        </a:defRPr>
                      </a:lvl3pPr>
                      <a:lvl4pPr marL="1554434" algn="l" defTabSz="1036290" rtl="0" eaLnBrk="1" latinLnBrk="0" hangingPunct="1">
                        <a:defRPr sz="2040" b="1" kern="1200">
                          <a:solidFill>
                            <a:schemeClr val="lt1"/>
                          </a:solidFill>
                          <a:latin typeface="Calibri"/>
                        </a:defRPr>
                      </a:lvl4pPr>
                      <a:lvl5pPr marL="2072579" algn="l" defTabSz="1036290" rtl="0" eaLnBrk="1" latinLnBrk="0" hangingPunct="1">
                        <a:defRPr sz="2040" b="1" kern="1200">
                          <a:solidFill>
                            <a:schemeClr val="lt1"/>
                          </a:solidFill>
                          <a:latin typeface="Calibri"/>
                        </a:defRPr>
                      </a:lvl5pPr>
                      <a:lvl6pPr marL="2590724" algn="l" defTabSz="1036290" rtl="0" eaLnBrk="1" latinLnBrk="0" hangingPunct="1">
                        <a:defRPr sz="2040" b="1" kern="1200">
                          <a:solidFill>
                            <a:schemeClr val="lt1"/>
                          </a:solidFill>
                          <a:latin typeface="Calibri"/>
                        </a:defRPr>
                      </a:lvl6pPr>
                      <a:lvl7pPr marL="3108869" algn="l" defTabSz="1036290" rtl="0" eaLnBrk="1" latinLnBrk="0" hangingPunct="1">
                        <a:defRPr sz="2040" b="1" kern="1200">
                          <a:solidFill>
                            <a:schemeClr val="lt1"/>
                          </a:solidFill>
                          <a:latin typeface="Calibri"/>
                        </a:defRPr>
                      </a:lvl7pPr>
                      <a:lvl8pPr marL="3627013" algn="l" defTabSz="1036290" rtl="0" eaLnBrk="1" latinLnBrk="0" hangingPunct="1">
                        <a:defRPr sz="2040" b="1" kern="1200">
                          <a:solidFill>
                            <a:schemeClr val="lt1"/>
                          </a:solidFill>
                          <a:latin typeface="Calibri"/>
                        </a:defRPr>
                      </a:lvl8pPr>
                      <a:lvl9pPr marL="4145158" algn="l" defTabSz="1036290" rtl="0" eaLnBrk="1" latinLnBrk="0" hangingPunct="1">
                        <a:defRPr sz="2040" b="1" kern="1200">
                          <a:solidFill>
                            <a:schemeClr val="lt1"/>
                          </a:solidFill>
                          <a:latin typeface="Calibri"/>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vi-VN" sz="1900" dirty="0">
                          <a:latin typeface="Calibri Light" panose="020F0302020204030204" pitchFamily="34" charset="0"/>
                        </a:rPr>
                        <a:t>Profile Picture</a:t>
                      </a:r>
                      <a:endParaRPr lang="en-US" sz="1900" dirty="0">
                        <a:latin typeface="Calibri Light" panose="020F0302020204030204" pitchFamily="34" charset="0"/>
                      </a:endParaRPr>
                    </a:p>
                  </a:txBody>
                  <a:tcPr marL="95840" marR="95840" marT="47921" marB="47921">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1036290" rtl="0" eaLnBrk="1" latinLnBrk="0" hangingPunct="1">
                        <a:defRPr sz="2040" b="1" kern="1200">
                          <a:solidFill>
                            <a:schemeClr val="lt1"/>
                          </a:solidFill>
                          <a:latin typeface="Calibri"/>
                        </a:defRPr>
                      </a:lvl1pPr>
                      <a:lvl2pPr marL="518145" algn="l" defTabSz="1036290" rtl="0" eaLnBrk="1" latinLnBrk="0" hangingPunct="1">
                        <a:defRPr sz="2040" b="1" kern="1200">
                          <a:solidFill>
                            <a:schemeClr val="lt1"/>
                          </a:solidFill>
                          <a:latin typeface="Calibri"/>
                        </a:defRPr>
                      </a:lvl2pPr>
                      <a:lvl3pPr marL="1036290" algn="l" defTabSz="1036290" rtl="0" eaLnBrk="1" latinLnBrk="0" hangingPunct="1">
                        <a:defRPr sz="2040" b="1" kern="1200">
                          <a:solidFill>
                            <a:schemeClr val="lt1"/>
                          </a:solidFill>
                          <a:latin typeface="Calibri"/>
                        </a:defRPr>
                      </a:lvl3pPr>
                      <a:lvl4pPr marL="1554434" algn="l" defTabSz="1036290" rtl="0" eaLnBrk="1" latinLnBrk="0" hangingPunct="1">
                        <a:defRPr sz="2040" b="1" kern="1200">
                          <a:solidFill>
                            <a:schemeClr val="lt1"/>
                          </a:solidFill>
                          <a:latin typeface="Calibri"/>
                        </a:defRPr>
                      </a:lvl4pPr>
                      <a:lvl5pPr marL="2072579" algn="l" defTabSz="1036290" rtl="0" eaLnBrk="1" latinLnBrk="0" hangingPunct="1">
                        <a:defRPr sz="2040" b="1" kern="1200">
                          <a:solidFill>
                            <a:schemeClr val="lt1"/>
                          </a:solidFill>
                          <a:latin typeface="Calibri"/>
                        </a:defRPr>
                      </a:lvl5pPr>
                      <a:lvl6pPr marL="2590724" algn="l" defTabSz="1036290" rtl="0" eaLnBrk="1" latinLnBrk="0" hangingPunct="1">
                        <a:defRPr sz="2040" b="1" kern="1200">
                          <a:solidFill>
                            <a:schemeClr val="lt1"/>
                          </a:solidFill>
                          <a:latin typeface="Calibri"/>
                        </a:defRPr>
                      </a:lvl6pPr>
                      <a:lvl7pPr marL="3108869" algn="l" defTabSz="1036290" rtl="0" eaLnBrk="1" latinLnBrk="0" hangingPunct="1">
                        <a:defRPr sz="2040" b="1" kern="1200">
                          <a:solidFill>
                            <a:schemeClr val="lt1"/>
                          </a:solidFill>
                          <a:latin typeface="Calibri"/>
                        </a:defRPr>
                      </a:lvl7pPr>
                      <a:lvl8pPr marL="3627013" algn="l" defTabSz="1036290" rtl="0" eaLnBrk="1" latinLnBrk="0" hangingPunct="1">
                        <a:defRPr sz="2040" b="1" kern="1200">
                          <a:solidFill>
                            <a:schemeClr val="lt1"/>
                          </a:solidFill>
                          <a:latin typeface="Calibri"/>
                        </a:defRPr>
                      </a:lvl8pPr>
                      <a:lvl9pPr marL="4145158" algn="l" defTabSz="1036290" rtl="0" eaLnBrk="1" latinLnBrk="0" hangingPunct="1">
                        <a:defRPr sz="2040" b="1" kern="1200">
                          <a:solidFill>
                            <a:schemeClr val="lt1"/>
                          </a:solidFill>
                          <a:latin typeface="Calibri"/>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vi-VN" sz="1900" dirty="0">
                          <a:latin typeface="Calibri Light" panose="020F0302020204030204" pitchFamily="34" charset="0"/>
                        </a:rPr>
                        <a:t>Name and Role</a:t>
                      </a:r>
                      <a:endParaRPr lang="en-US" sz="1900" dirty="0">
                        <a:latin typeface="Calibri Light" panose="020F0302020204030204" pitchFamily="34" charset="0"/>
                      </a:endParaRPr>
                    </a:p>
                  </a:txBody>
                  <a:tcPr marL="95840" marR="95840" marT="47921" marB="47921">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extLst>
                  <a:ext uri="{0D108BD9-81ED-4DB2-BD59-A6C34878D82A}">
                    <a16:rowId xmlns:a16="http://schemas.microsoft.com/office/drawing/2014/main" val="3121966919"/>
                  </a:ext>
                </a:extLst>
              </a:tr>
              <a:tr h="1255835">
                <a:tc>
                  <a:txBody>
                    <a:bodyPr/>
                    <a:lstStyle>
                      <a:lvl1pPr marL="0" algn="l" defTabSz="1036290" rtl="0" eaLnBrk="1" latinLnBrk="0" hangingPunct="1">
                        <a:defRPr sz="2040" kern="1200">
                          <a:solidFill>
                            <a:schemeClr val="dk1"/>
                          </a:solidFill>
                          <a:latin typeface="Calibri"/>
                        </a:defRPr>
                      </a:lvl1pPr>
                      <a:lvl2pPr marL="518145" algn="l" defTabSz="1036290" rtl="0" eaLnBrk="1" latinLnBrk="0" hangingPunct="1">
                        <a:defRPr sz="2040" kern="1200">
                          <a:solidFill>
                            <a:schemeClr val="dk1"/>
                          </a:solidFill>
                          <a:latin typeface="Calibri"/>
                        </a:defRPr>
                      </a:lvl2pPr>
                      <a:lvl3pPr marL="1036290" algn="l" defTabSz="1036290" rtl="0" eaLnBrk="1" latinLnBrk="0" hangingPunct="1">
                        <a:defRPr sz="2040" kern="1200">
                          <a:solidFill>
                            <a:schemeClr val="dk1"/>
                          </a:solidFill>
                          <a:latin typeface="Calibri"/>
                        </a:defRPr>
                      </a:lvl3pPr>
                      <a:lvl4pPr marL="1554434" algn="l" defTabSz="1036290" rtl="0" eaLnBrk="1" latinLnBrk="0" hangingPunct="1">
                        <a:defRPr sz="2040" kern="1200">
                          <a:solidFill>
                            <a:schemeClr val="dk1"/>
                          </a:solidFill>
                          <a:latin typeface="Calibri"/>
                        </a:defRPr>
                      </a:lvl4pPr>
                      <a:lvl5pPr marL="2072579" algn="l" defTabSz="1036290" rtl="0" eaLnBrk="1" latinLnBrk="0" hangingPunct="1">
                        <a:defRPr sz="2040" kern="1200">
                          <a:solidFill>
                            <a:schemeClr val="dk1"/>
                          </a:solidFill>
                          <a:latin typeface="Calibri"/>
                        </a:defRPr>
                      </a:lvl5pPr>
                      <a:lvl6pPr marL="2590724" algn="l" defTabSz="1036290" rtl="0" eaLnBrk="1" latinLnBrk="0" hangingPunct="1">
                        <a:defRPr sz="2040" kern="1200">
                          <a:solidFill>
                            <a:schemeClr val="dk1"/>
                          </a:solidFill>
                          <a:latin typeface="Calibri"/>
                        </a:defRPr>
                      </a:lvl6pPr>
                      <a:lvl7pPr marL="3108869" algn="l" defTabSz="1036290" rtl="0" eaLnBrk="1" latinLnBrk="0" hangingPunct="1">
                        <a:defRPr sz="2040" kern="1200">
                          <a:solidFill>
                            <a:schemeClr val="dk1"/>
                          </a:solidFill>
                          <a:latin typeface="Calibri"/>
                        </a:defRPr>
                      </a:lvl7pPr>
                      <a:lvl8pPr marL="3627013" algn="l" defTabSz="1036290" rtl="0" eaLnBrk="1" latinLnBrk="0" hangingPunct="1">
                        <a:defRPr sz="2040" kern="1200">
                          <a:solidFill>
                            <a:schemeClr val="dk1"/>
                          </a:solidFill>
                          <a:latin typeface="Calibri"/>
                        </a:defRPr>
                      </a:lvl8pPr>
                      <a:lvl9pPr marL="4145158" algn="l" defTabSz="1036290" rtl="0" eaLnBrk="1" latinLnBrk="0" hangingPunct="1">
                        <a:defRPr sz="2040" kern="1200">
                          <a:solidFill>
                            <a:schemeClr val="dk1"/>
                          </a:solidFill>
                          <a:latin typeface="Calibri"/>
                        </a:defRPr>
                      </a:lvl9pPr>
                    </a:lstStyle>
                    <a:p>
                      <a:pPr algn="l">
                        <a:spcBef>
                          <a:spcPts val="106"/>
                        </a:spcBef>
                      </a:pPr>
                      <a:r>
                        <a:rPr lang="en-US" sz="1900" b="1" spc="4" dirty="0">
                          <a:solidFill>
                            <a:schemeClr val="tx1"/>
                          </a:solidFill>
                          <a:latin typeface="Calibri Light" panose="020F0302020204030204" pitchFamily="34" charset="0"/>
                          <a:cs typeface="Carlito"/>
                        </a:rPr>
                        <a:t>Luu Phuc-Loi</a:t>
                      </a:r>
                      <a:r>
                        <a:rPr lang="en-US" sz="1900" b="0" spc="4" dirty="0">
                          <a:solidFill>
                            <a:schemeClr val="tx1"/>
                          </a:solidFill>
                          <a:latin typeface="Calibri Light" panose="020F0302020204030204" pitchFamily="34" charset="0"/>
                          <a:cs typeface="Carlito"/>
                        </a:rPr>
                        <a:t>, PhD</a:t>
                      </a:r>
                      <a:endParaRPr lang="en-US" sz="1900" b="0" dirty="0">
                        <a:solidFill>
                          <a:schemeClr val="tx1"/>
                        </a:solidFill>
                        <a:latin typeface="Calibri Light" panose="020F0302020204030204" pitchFamily="34" charset="0"/>
                        <a:cs typeface="Carlito"/>
                      </a:endParaRPr>
                    </a:p>
                    <a:p>
                      <a:pPr algn="l">
                        <a:spcBef>
                          <a:spcPts val="18"/>
                        </a:spcBef>
                      </a:pPr>
                      <a:r>
                        <a:rPr lang="en-US" sz="1900" spc="4" dirty="0">
                          <a:solidFill>
                            <a:schemeClr val="tx1"/>
                          </a:solidFill>
                          <a:latin typeface="Calibri Light" panose="020F0302020204030204" pitchFamily="34" charset="0"/>
                          <a:cs typeface="Carlito"/>
                        </a:rPr>
                        <a:t>Team Lead</a:t>
                      </a:r>
                      <a:endParaRPr lang="vi-VN" sz="1900" spc="4" dirty="0">
                        <a:solidFill>
                          <a:schemeClr val="tx1"/>
                        </a:solidFill>
                        <a:latin typeface="Calibri Light" panose="020F0302020204030204" pitchFamily="34" charset="0"/>
                        <a:cs typeface="Carlito"/>
                      </a:endParaRPr>
                    </a:p>
                    <a:p>
                      <a:pPr algn="l">
                        <a:spcBef>
                          <a:spcPts val="18"/>
                        </a:spcBef>
                      </a:pPr>
                      <a:endParaRPr lang="vi-VN" sz="1900" spc="4" dirty="0">
                        <a:solidFill>
                          <a:schemeClr val="tx1"/>
                        </a:solidFill>
                        <a:latin typeface="Calibri Light" panose="020F0302020204030204" pitchFamily="34" charset="0"/>
                        <a:cs typeface="Carlito"/>
                      </a:endParaRPr>
                    </a:p>
                    <a:p>
                      <a:pPr algn="l">
                        <a:spcBef>
                          <a:spcPts val="18"/>
                        </a:spcBef>
                      </a:pPr>
                      <a:endParaRPr lang="vi-VN" sz="1900" spc="4" dirty="0">
                        <a:solidFill>
                          <a:schemeClr val="tx1"/>
                        </a:solidFill>
                        <a:latin typeface="Calibri Light" panose="020F0302020204030204" pitchFamily="34" charset="0"/>
                        <a:cs typeface="Carlito"/>
                      </a:endParaRPr>
                    </a:p>
                  </a:txBody>
                  <a:tcPr marL="95840" marR="95840" marT="47921" marB="47921">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1036290" rtl="0" eaLnBrk="1" latinLnBrk="0" hangingPunct="1">
                        <a:defRPr sz="2040" kern="1200">
                          <a:solidFill>
                            <a:schemeClr val="dk1"/>
                          </a:solidFill>
                          <a:latin typeface="Calibri"/>
                        </a:defRPr>
                      </a:lvl1pPr>
                      <a:lvl2pPr marL="518145" algn="l" defTabSz="1036290" rtl="0" eaLnBrk="1" latinLnBrk="0" hangingPunct="1">
                        <a:defRPr sz="2040" kern="1200">
                          <a:solidFill>
                            <a:schemeClr val="dk1"/>
                          </a:solidFill>
                          <a:latin typeface="Calibri"/>
                        </a:defRPr>
                      </a:lvl2pPr>
                      <a:lvl3pPr marL="1036290" algn="l" defTabSz="1036290" rtl="0" eaLnBrk="1" latinLnBrk="0" hangingPunct="1">
                        <a:defRPr sz="2040" kern="1200">
                          <a:solidFill>
                            <a:schemeClr val="dk1"/>
                          </a:solidFill>
                          <a:latin typeface="Calibri"/>
                        </a:defRPr>
                      </a:lvl3pPr>
                      <a:lvl4pPr marL="1554434" algn="l" defTabSz="1036290" rtl="0" eaLnBrk="1" latinLnBrk="0" hangingPunct="1">
                        <a:defRPr sz="2040" kern="1200">
                          <a:solidFill>
                            <a:schemeClr val="dk1"/>
                          </a:solidFill>
                          <a:latin typeface="Calibri"/>
                        </a:defRPr>
                      </a:lvl4pPr>
                      <a:lvl5pPr marL="2072579" algn="l" defTabSz="1036290" rtl="0" eaLnBrk="1" latinLnBrk="0" hangingPunct="1">
                        <a:defRPr sz="2040" kern="1200">
                          <a:solidFill>
                            <a:schemeClr val="dk1"/>
                          </a:solidFill>
                          <a:latin typeface="Calibri"/>
                        </a:defRPr>
                      </a:lvl5pPr>
                      <a:lvl6pPr marL="2590724" algn="l" defTabSz="1036290" rtl="0" eaLnBrk="1" latinLnBrk="0" hangingPunct="1">
                        <a:defRPr sz="2040" kern="1200">
                          <a:solidFill>
                            <a:schemeClr val="dk1"/>
                          </a:solidFill>
                          <a:latin typeface="Calibri"/>
                        </a:defRPr>
                      </a:lvl6pPr>
                      <a:lvl7pPr marL="3108869" algn="l" defTabSz="1036290" rtl="0" eaLnBrk="1" latinLnBrk="0" hangingPunct="1">
                        <a:defRPr sz="2040" kern="1200">
                          <a:solidFill>
                            <a:schemeClr val="dk1"/>
                          </a:solidFill>
                          <a:latin typeface="Calibri"/>
                        </a:defRPr>
                      </a:lvl7pPr>
                      <a:lvl8pPr marL="3627013" algn="l" defTabSz="1036290" rtl="0" eaLnBrk="1" latinLnBrk="0" hangingPunct="1">
                        <a:defRPr sz="2040" kern="1200">
                          <a:solidFill>
                            <a:schemeClr val="dk1"/>
                          </a:solidFill>
                          <a:latin typeface="Calibri"/>
                        </a:defRPr>
                      </a:lvl8pPr>
                      <a:lvl9pPr marL="4145158" algn="l" defTabSz="1036290" rtl="0" eaLnBrk="1" latinLnBrk="0" hangingPunct="1">
                        <a:defRPr sz="2040" kern="1200">
                          <a:solidFill>
                            <a:schemeClr val="dk1"/>
                          </a:solidFill>
                          <a:latin typeface="Calibri"/>
                        </a:defRPr>
                      </a:lvl9pPr>
                    </a:lstStyle>
                    <a:p>
                      <a:endParaRPr lang="vi-VN" sz="1900" dirty="0">
                        <a:latin typeface="Calibri Light" panose="020F0302020204030204" pitchFamily="34" charset="0"/>
                      </a:endParaRPr>
                    </a:p>
                    <a:p>
                      <a:endParaRPr lang="vi-VN" sz="1900" dirty="0">
                        <a:latin typeface="Calibri Light" panose="020F0302020204030204" pitchFamily="34" charset="0"/>
                      </a:endParaRPr>
                    </a:p>
                    <a:p>
                      <a:endParaRPr lang="vi-VN" sz="1900" dirty="0">
                        <a:latin typeface="Calibri Light" panose="020F0302020204030204" pitchFamily="34" charset="0"/>
                      </a:endParaRPr>
                    </a:p>
                    <a:p>
                      <a:endParaRPr lang="vi-VN" sz="1900" dirty="0">
                        <a:latin typeface="Calibri Light" panose="020F0302020204030204" pitchFamily="34" charset="0"/>
                      </a:endParaRPr>
                    </a:p>
                  </a:txBody>
                  <a:tcPr marL="95840" marR="95840" marT="47921" marB="47921">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1036290" rtl="0" eaLnBrk="1" latinLnBrk="0" hangingPunct="1">
                        <a:defRPr sz="2040" kern="1200">
                          <a:solidFill>
                            <a:schemeClr val="dk1"/>
                          </a:solidFill>
                          <a:latin typeface="Calibri"/>
                        </a:defRPr>
                      </a:lvl1pPr>
                      <a:lvl2pPr marL="518145" algn="l" defTabSz="1036290" rtl="0" eaLnBrk="1" latinLnBrk="0" hangingPunct="1">
                        <a:defRPr sz="2040" kern="1200">
                          <a:solidFill>
                            <a:schemeClr val="dk1"/>
                          </a:solidFill>
                          <a:latin typeface="Calibri"/>
                        </a:defRPr>
                      </a:lvl2pPr>
                      <a:lvl3pPr marL="1036290" algn="l" defTabSz="1036290" rtl="0" eaLnBrk="1" latinLnBrk="0" hangingPunct="1">
                        <a:defRPr sz="2040" kern="1200">
                          <a:solidFill>
                            <a:schemeClr val="dk1"/>
                          </a:solidFill>
                          <a:latin typeface="Calibri"/>
                        </a:defRPr>
                      </a:lvl3pPr>
                      <a:lvl4pPr marL="1554434" algn="l" defTabSz="1036290" rtl="0" eaLnBrk="1" latinLnBrk="0" hangingPunct="1">
                        <a:defRPr sz="2040" kern="1200">
                          <a:solidFill>
                            <a:schemeClr val="dk1"/>
                          </a:solidFill>
                          <a:latin typeface="Calibri"/>
                        </a:defRPr>
                      </a:lvl4pPr>
                      <a:lvl5pPr marL="2072579" algn="l" defTabSz="1036290" rtl="0" eaLnBrk="1" latinLnBrk="0" hangingPunct="1">
                        <a:defRPr sz="2040" kern="1200">
                          <a:solidFill>
                            <a:schemeClr val="dk1"/>
                          </a:solidFill>
                          <a:latin typeface="Calibri"/>
                        </a:defRPr>
                      </a:lvl5pPr>
                      <a:lvl6pPr marL="2590724" algn="l" defTabSz="1036290" rtl="0" eaLnBrk="1" latinLnBrk="0" hangingPunct="1">
                        <a:defRPr sz="2040" kern="1200">
                          <a:solidFill>
                            <a:schemeClr val="dk1"/>
                          </a:solidFill>
                          <a:latin typeface="Calibri"/>
                        </a:defRPr>
                      </a:lvl6pPr>
                      <a:lvl7pPr marL="3108869" algn="l" defTabSz="1036290" rtl="0" eaLnBrk="1" latinLnBrk="0" hangingPunct="1">
                        <a:defRPr sz="2040" kern="1200">
                          <a:solidFill>
                            <a:schemeClr val="dk1"/>
                          </a:solidFill>
                          <a:latin typeface="Calibri"/>
                        </a:defRPr>
                      </a:lvl7pPr>
                      <a:lvl8pPr marL="3627013" algn="l" defTabSz="1036290" rtl="0" eaLnBrk="1" latinLnBrk="0" hangingPunct="1">
                        <a:defRPr sz="2040" kern="1200">
                          <a:solidFill>
                            <a:schemeClr val="dk1"/>
                          </a:solidFill>
                          <a:latin typeface="Calibri"/>
                        </a:defRPr>
                      </a:lvl8pPr>
                      <a:lvl9pPr marL="4145158" algn="l" defTabSz="1036290" rtl="0" eaLnBrk="1" latinLnBrk="0" hangingPunct="1">
                        <a:defRPr sz="2040" kern="1200">
                          <a:solidFill>
                            <a:schemeClr val="dk1"/>
                          </a:solidFill>
                          <a:latin typeface="Calibri"/>
                        </a:defRPr>
                      </a:lvl9pPr>
                    </a:lstStyle>
                    <a:p>
                      <a:endParaRPr lang="en-US" sz="1900" dirty="0">
                        <a:latin typeface="Calibri Light" panose="020F0302020204030204" pitchFamily="34" charset="0"/>
                      </a:endParaRPr>
                    </a:p>
                  </a:txBody>
                  <a:tcPr marL="95840" marR="95840" marT="47921" marB="47921">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1036290" rtl="0" eaLnBrk="1" latinLnBrk="0" hangingPunct="1">
                        <a:defRPr sz="2040" kern="1200">
                          <a:solidFill>
                            <a:schemeClr val="dk1"/>
                          </a:solidFill>
                          <a:latin typeface="Calibri"/>
                        </a:defRPr>
                      </a:lvl1pPr>
                      <a:lvl2pPr marL="518145" algn="l" defTabSz="1036290" rtl="0" eaLnBrk="1" latinLnBrk="0" hangingPunct="1">
                        <a:defRPr sz="2040" kern="1200">
                          <a:solidFill>
                            <a:schemeClr val="dk1"/>
                          </a:solidFill>
                          <a:latin typeface="Calibri"/>
                        </a:defRPr>
                      </a:lvl2pPr>
                      <a:lvl3pPr marL="1036290" algn="l" defTabSz="1036290" rtl="0" eaLnBrk="1" latinLnBrk="0" hangingPunct="1">
                        <a:defRPr sz="2040" kern="1200">
                          <a:solidFill>
                            <a:schemeClr val="dk1"/>
                          </a:solidFill>
                          <a:latin typeface="Calibri"/>
                        </a:defRPr>
                      </a:lvl3pPr>
                      <a:lvl4pPr marL="1554434" algn="l" defTabSz="1036290" rtl="0" eaLnBrk="1" latinLnBrk="0" hangingPunct="1">
                        <a:defRPr sz="2040" kern="1200">
                          <a:solidFill>
                            <a:schemeClr val="dk1"/>
                          </a:solidFill>
                          <a:latin typeface="Calibri"/>
                        </a:defRPr>
                      </a:lvl4pPr>
                      <a:lvl5pPr marL="2072579" algn="l" defTabSz="1036290" rtl="0" eaLnBrk="1" latinLnBrk="0" hangingPunct="1">
                        <a:defRPr sz="2040" kern="1200">
                          <a:solidFill>
                            <a:schemeClr val="dk1"/>
                          </a:solidFill>
                          <a:latin typeface="Calibri"/>
                        </a:defRPr>
                      </a:lvl5pPr>
                      <a:lvl6pPr marL="2590724" algn="l" defTabSz="1036290" rtl="0" eaLnBrk="1" latinLnBrk="0" hangingPunct="1">
                        <a:defRPr sz="2040" kern="1200">
                          <a:solidFill>
                            <a:schemeClr val="dk1"/>
                          </a:solidFill>
                          <a:latin typeface="Calibri"/>
                        </a:defRPr>
                      </a:lvl6pPr>
                      <a:lvl7pPr marL="3108869" algn="l" defTabSz="1036290" rtl="0" eaLnBrk="1" latinLnBrk="0" hangingPunct="1">
                        <a:defRPr sz="2040" kern="1200">
                          <a:solidFill>
                            <a:schemeClr val="dk1"/>
                          </a:solidFill>
                          <a:latin typeface="Calibri"/>
                        </a:defRPr>
                      </a:lvl7pPr>
                      <a:lvl8pPr marL="3627013" algn="l" defTabSz="1036290" rtl="0" eaLnBrk="1" latinLnBrk="0" hangingPunct="1">
                        <a:defRPr sz="2040" kern="1200">
                          <a:solidFill>
                            <a:schemeClr val="dk1"/>
                          </a:solidFill>
                          <a:latin typeface="Calibri"/>
                        </a:defRPr>
                      </a:lvl8pPr>
                      <a:lvl9pPr marL="4145158" algn="l" defTabSz="1036290" rtl="0" eaLnBrk="1" latinLnBrk="0" hangingPunct="1">
                        <a:defRPr sz="2040" kern="1200">
                          <a:solidFill>
                            <a:schemeClr val="dk1"/>
                          </a:solidFill>
                          <a:latin typeface="Calibri"/>
                        </a:defRPr>
                      </a:lvl9pPr>
                    </a:lstStyle>
                    <a:p>
                      <a:pPr algn="r"/>
                      <a:r>
                        <a:rPr lang="fi-FI" sz="1900" b="1" dirty="0">
                          <a:latin typeface="Calibri Light" panose="020F0302020204030204" pitchFamily="34" charset="0"/>
                        </a:rPr>
                        <a:t>Nguyen Viet Tuan</a:t>
                      </a:r>
                      <a:r>
                        <a:rPr lang="fi-FI" sz="1900" b="0" dirty="0">
                          <a:latin typeface="Calibri Light" panose="020F0302020204030204" pitchFamily="34" charset="0"/>
                        </a:rPr>
                        <a:t>, PhD</a:t>
                      </a:r>
                    </a:p>
                    <a:p>
                      <a:pPr algn="r"/>
                      <a:r>
                        <a:rPr lang="fi-FI" sz="1900" b="0" dirty="0">
                          <a:latin typeface="Calibri Light" panose="020F0302020204030204" pitchFamily="34" charset="0"/>
                        </a:rPr>
                        <a:t>Consultant</a:t>
                      </a:r>
                    </a:p>
                    <a:p>
                      <a:endParaRPr lang="en-US" sz="1900" dirty="0">
                        <a:latin typeface="Calibri Light" panose="020F0302020204030204" pitchFamily="34" charset="0"/>
                      </a:endParaRPr>
                    </a:p>
                  </a:txBody>
                  <a:tcPr marL="95840" marR="95840" marT="47921" marB="47921">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004484502"/>
                  </a:ext>
                </a:extLst>
              </a:tr>
              <a:tr h="1255835">
                <a:tc>
                  <a:txBody>
                    <a:bodyPr/>
                    <a:lstStyle>
                      <a:lvl1pPr marL="0" algn="l" defTabSz="1036290" rtl="0" eaLnBrk="1" latinLnBrk="0" hangingPunct="1">
                        <a:defRPr sz="2040" kern="1200">
                          <a:solidFill>
                            <a:schemeClr val="dk1"/>
                          </a:solidFill>
                          <a:latin typeface="Calibri"/>
                        </a:defRPr>
                      </a:lvl1pPr>
                      <a:lvl2pPr marL="518145" algn="l" defTabSz="1036290" rtl="0" eaLnBrk="1" latinLnBrk="0" hangingPunct="1">
                        <a:defRPr sz="2040" kern="1200">
                          <a:solidFill>
                            <a:schemeClr val="dk1"/>
                          </a:solidFill>
                          <a:latin typeface="Calibri"/>
                        </a:defRPr>
                      </a:lvl2pPr>
                      <a:lvl3pPr marL="1036290" algn="l" defTabSz="1036290" rtl="0" eaLnBrk="1" latinLnBrk="0" hangingPunct="1">
                        <a:defRPr sz="2040" kern="1200">
                          <a:solidFill>
                            <a:schemeClr val="dk1"/>
                          </a:solidFill>
                          <a:latin typeface="Calibri"/>
                        </a:defRPr>
                      </a:lvl3pPr>
                      <a:lvl4pPr marL="1554434" algn="l" defTabSz="1036290" rtl="0" eaLnBrk="1" latinLnBrk="0" hangingPunct="1">
                        <a:defRPr sz="2040" kern="1200">
                          <a:solidFill>
                            <a:schemeClr val="dk1"/>
                          </a:solidFill>
                          <a:latin typeface="Calibri"/>
                        </a:defRPr>
                      </a:lvl4pPr>
                      <a:lvl5pPr marL="2072579" algn="l" defTabSz="1036290" rtl="0" eaLnBrk="1" latinLnBrk="0" hangingPunct="1">
                        <a:defRPr sz="2040" kern="1200">
                          <a:solidFill>
                            <a:schemeClr val="dk1"/>
                          </a:solidFill>
                          <a:latin typeface="Calibri"/>
                        </a:defRPr>
                      </a:lvl5pPr>
                      <a:lvl6pPr marL="2590724" algn="l" defTabSz="1036290" rtl="0" eaLnBrk="1" latinLnBrk="0" hangingPunct="1">
                        <a:defRPr sz="2040" kern="1200">
                          <a:solidFill>
                            <a:schemeClr val="dk1"/>
                          </a:solidFill>
                          <a:latin typeface="Calibri"/>
                        </a:defRPr>
                      </a:lvl6pPr>
                      <a:lvl7pPr marL="3108869" algn="l" defTabSz="1036290" rtl="0" eaLnBrk="1" latinLnBrk="0" hangingPunct="1">
                        <a:defRPr sz="2040" kern="1200">
                          <a:solidFill>
                            <a:schemeClr val="dk1"/>
                          </a:solidFill>
                          <a:latin typeface="Calibri"/>
                        </a:defRPr>
                      </a:lvl7pPr>
                      <a:lvl8pPr marL="3627013" algn="l" defTabSz="1036290" rtl="0" eaLnBrk="1" latinLnBrk="0" hangingPunct="1">
                        <a:defRPr sz="2040" kern="1200">
                          <a:solidFill>
                            <a:schemeClr val="dk1"/>
                          </a:solidFill>
                          <a:latin typeface="Calibri"/>
                        </a:defRPr>
                      </a:lvl8pPr>
                      <a:lvl9pPr marL="4145158" algn="l" defTabSz="1036290" rtl="0" eaLnBrk="1" latinLnBrk="0" hangingPunct="1">
                        <a:defRPr sz="2040" kern="1200">
                          <a:solidFill>
                            <a:schemeClr val="dk1"/>
                          </a:solidFill>
                          <a:latin typeface="Calibri"/>
                        </a:defRPr>
                      </a:lvl9pPr>
                    </a:lstStyle>
                    <a:p>
                      <a:r>
                        <a:rPr lang="fr-FR" sz="1900" b="1" dirty="0">
                          <a:latin typeface="Calibri Light" panose="020F0302020204030204" pitchFamily="34" charset="0"/>
                        </a:rPr>
                        <a:t>Du Hoang Tien</a:t>
                      </a:r>
                      <a:r>
                        <a:rPr lang="fr-FR" sz="1900" b="0" dirty="0">
                          <a:latin typeface="Calibri Light" panose="020F0302020204030204" pitchFamily="34" charset="0"/>
                        </a:rPr>
                        <a:t>, </a:t>
                      </a:r>
                      <a:r>
                        <a:rPr lang="vi-VN" sz="1900" b="0" dirty="0">
                          <a:latin typeface="Calibri Light" panose="020F0302020204030204" pitchFamily="34" charset="0"/>
                        </a:rPr>
                        <a:t>Msc.</a:t>
                      </a:r>
                      <a:endParaRPr lang="fr-FR" sz="1900" b="0" dirty="0">
                        <a:latin typeface="Calibri Light" panose="020F0302020204030204" pitchFamily="34" charset="0"/>
                      </a:endParaRPr>
                    </a:p>
                    <a:p>
                      <a:r>
                        <a:rPr lang="fr-FR" sz="1900" b="0" dirty="0">
                          <a:latin typeface="Calibri Light" panose="020F0302020204030204" pitchFamily="34" charset="0"/>
                        </a:rPr>
                        <a:t>Associate</a:t>
                      </a:r>
                    </a:p>
                    <a:p>
                      <a:endParaRPr lang="en-US" sz="1900" dirty="0">
                        <a:latin typeface="Calibri Light" panose="020F0302020204030204" pitchFamily="34" charset="0"/>
                      </a:endParaRPr>
                    </a:p>
                  </a:txBody>
                  <a:tcPr marL="95840" marR="95840" marT="47921" marB="47921">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1036290" rtl="0" eaLnBrk="1" latinLnBrk="0" hangingPunct="1">
                        <a:defRPr sz="2040" kern="1200">
                          <a:solidFill>
                            <a:schemeClr val="dk1"/>
                          </a:solidFill>
                          <a:latin typeface="Calibri"/>
                        </a:defRPr>
                      </a:lvl1pPr>
                      <a:lvl2pPr marL="518145" algn="l" defTabSz="1036290" rtl="0" eaLnBrk="1" latinLnBrk="0" hangingPunct="1">
                        <a:defRPr sz="2040" kern="1200">
                          <a:solidFill>
                            <a:schemeClr val="dk1"/>
                          </a:solidFill>
                          <a:latin typeface="Calibri"/>
                        </a:defRPr>
                      </a:lvl2pPr>
                      <a:lvl3pPr marL="1036290" algn="l" defTabSz="1036290" rtl="0" eaLnBrk="1" latinLnBrk="0" hangingPunct="1">
                        <a:defRPr sz="2040" kern="1200">
                          <a:solidFill>
                            <a:schemeClr val="dk1"/>
                          </a:solidFill>
                          <a:latin typeface="Calibri"/>
                        </a:defRPr>
                      </a:lvl3pPr>
                      <a:lvl4pPr marL="1554434" algn="l" defTabSz="1036290" rtl="0" eaLnBrk="1" latinLnBrk="0" hangingPunct="1">
                        <a:defRPr sz="2040" kern="1200">
                          <a:solidFill>
                            <a:schemeClr val="dk1"/>
                          </a:solidFill>
                          <a:latin typeface="Calibri"/>
                        </a:defRPr>
                      </a:lvl4pPr>
                      <a:lvl5pPr marL="2072579" algn="l" defTabSz="1036290" rtl="0" eaLnBrk="1" latinLnBrk="0" hangingPunct="1">
                        <a:defRPr sz="2040" kern="1200">
                          <a:solidFill>
                            <a:schemeClr val="dk1"/>
                          </a:solidFill>
                          <a:latin typeface="Calibri"/>
                        </a:defRPr>
                      </a:lvl5pPr>
                      <a:lvl6pPr marL="2590724" algn="l" defTabSz="1036290" rtl="0" eaLnBrk="1" latinLnBrk="0" hangingPunct="1">
                        <a:defRPr sz="2040" kern="1200">
                          <a:solidFill>
                            <a:schemeClr val="dk1"/>
                          </a:solidFill>
                          <a:latin typeface="Calibri"/>
                        </a:defRPr>
                      </a:lvl6pPr>
                      <a:lvl7pPr marL="3108869" algn="l" defTabSz="1036290" rtl="0" eaLnBrk="1" latinLnBrk="0" hangingPunct="1">
                        <a:defRPr sz="2040" kern="1200">
                          <a:solidFill>
                            <a:schemeClr val="dk1"/>
                          </a:solidFill>
                          <a:latin typeface="Calibri"/>
                        </a:defRPr>
                      </a:lvl7pPr>
                      <a:lvl8pPr marL="3627013" algn="l" defTabSz="1036290" rtl="0" eaLnBrk="1" latinLnBrk="0" hangingPunct="1">
                        <a:defRPr sz="2040" kern="1200">
                          <a:solidFill>
                            <a:schemeClr val="dk1"/>
                          </a:solidFill>
                          <a:latin typeface="Calibri"/>
                        </a:defRPr>
                      </a:lvl8pPr>
                      <a:lvl9pPr marL="4145158" algn="l" defTabSz="1036290" rtl="0" eaLnBrk="1" latinLnBrk="0" hangingPunct="1">
                        <a:defRPr sz="2040" kern="1200">
                          <a:solidFill>
                            <a:schemeClr val="dk1"/>
                          </a:solidFill>
                          <a:latin typeface="Calibri"/>
                        </a:defRPr>
                      </a:lvl9pPr>
                    </a:lstStyle>
                    <a:p>
                      <a:endParaRPr lang="vi-VN" sz="1900" dirty="0">
                        <a:latin typeface="Calibri Light" panose="020F0302020204030204" pitchFamily="34" charset="0"/>
                      </a:endParaRPr>
                    </a:p>
                    <a:p>
                      <a:endParaRPr lang="vi-VN" sz="1900" dirty="0">
                        <a:latin typeface="Calibri Light" panose="020F0302020204030204" pitchFamily="34" charset="0"/>
                      </a:endParaRPr>
                    </a:p>
                    <a:p>
                      <a:endParaRPr lang="vi-VN" sz="1900" dirty="0">
                        <a:latin typeface="Calibri Light" panose="020F0302020204030204" pitchFamily="34" charset="0"/>
                      </a:endParaRPr>
                    </a:p>
                    <a:p>
                      <a:endParaRPr lang="en-US" sz="1900" dirty="0">
                        <a:latin typeface="Calibri Light" panose="020F0302020204030204" pitchFamily="34" charset="0"/>
                      </a:endParaRPr>
                    </a:p>
                  </a:txBody>
                  <a:tcPr marL="95840" marR="95840" marT="47921" marB="47921">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1036290" rtl="0" eaLnBrk="1" latinLnBrk="0" hangingPunct="1">
                        <a:defRPr sz="2040" kern="1200">
                          <a:solidFill>
                            <a:schemeClr val="dk1"/>
                          </a:solidFill>
                          <a:latin typeface="Calibri"/>
                        </a:defRPr>
                      </a:lvl1pPr>
                      <a:lvl2pPr marL="518145" algn="l" defTabSz="1036290" rtl="0" eaLnBrk="1" latinLnBrk="0" hangingPunct="1">
                        <a:defRPr sz="2040" kern="1200">
                          <a:solidFill>
                            <a:schemeClr val="dk1"/>
                          </a:solidFill>
                          <a:latin typeface="Calibri"/>
                        </a:defRPr>
                      </a:lvl2pPr>
                      <a:lvl3pPr marL="1036290" algn="l" defTabSz="1036290" rtl="0" eaLnBrk="1" latinLnBrk="0" hangingPunct="1">
                        <a:defRPr sz="2040" kern="1200">
                          <a:solidFill>
                            <a:schemeClr val="dk1"/>
                          </a:solidFill>
                          <a:latin typeface="Calibri"/>
                        </a:defRPr>
                      </a:lvl3pPr>
                      <a:lvl4pPr marL="1554434" algn="l" defTabSz="1036290" rtl="0" eaLnBrk="1" latinLnBrk="0" hangingPunct="1">
                        <a:defRPr sz="2040" kern="1200">
                          <a:solidFill>
                            <a:schemeClr val="dk1"/>
                          </a:solidFill>
                          <a:latin typeface="Calibri"/>
                        </a:defRPr>
                      </a:lvl4pPr>
                      <a:lvl5pPr marL="2072579" algn="l" defTabSz="1036290" rtl="0" eaLnBrk="1" latinLnBrk="0" hangingPunct="1">
                        <a:defRPr sz="2040" kern="1200">
                          <a:solidFill>
                            <a:schemeClr val="dk1"/>
                          </a:solidFill>
                          <a:latin typeface="Calibri"/>
                        </a:defRPr>
                      </a:lvl5pPr>
                      <a:lvl6pPr marL="2590724" algn="l" defTabSz="1036290" rtl="0" eaLnBrk="1" latinLnBrk="0" hangingPunct="1">
                        <a:defRPr sz="2040" kern="1200">
                          <a:solidFill>
                            <a:schemeClr val="dk1"/>
                          </a:solidFill>
                          <a:latin typeface="Calibri"/>
                        </a:defRPr>
                      </a:lvl6pPr>
                      <a:lvl7pPr marL="3108869" algn="l" defTabSz="1036290" rtl="0" eaLnBrk="1" latinLnBrk="0" hangingPunct="1">
                        <a:defRPr sz="2040" kern="1200">
                          <a:solidFill>
                            <a:schemeClr val="dk1"/>
                          </a:solidFill>
                          <a:latin typeface="Calibri"/>
                        </a:defRPr>
                      </a:lvl7pPr>
                      <a:lvl8pPr marL="3627013" algn="l" defTabSz="1036290" rtl="0" eaLnBrk="1" latinLnBrk="0" hangingPunct="1">
                        <a:defRPr sz="2040" kern="1200">
                          <a:solidFill>
                            <a:schemeClr val="dk1"/>
                          </a:solidFill>
                          <a:latin typeface="Calibri"/>
                        </a:defRPr>
                      </a:lvl8pPr>
                      <a:lvl9pPr marL="4145158" algn="l" defTabSz="1036290" rtl="0" eaLnBrk="1" latinLnBrk="0" hangingPunct="1">
                        <a:defRPr sz="2040" kern="1200">
                          <a:solidFill>
                            <a:schemeClr val="dk1"/>
                          </a:solidFill>
                          <a:latin typeface="Calibri"/>
                        </a:defRPr>
                      </a:lvl9pPr>
                    </a:lstStyle>
                    <a:p>
                      <a:endParaRPr lang="en-US" sz="1900" dirty="0">
                        <a:latin typeface="Calibri Light" panose="020F0302020204030204" pitchFamily="34" charset="0"/>
                      </a:endParaRPr>
                    </a:p>
                  </a:txBody>
                  <a:tcPr marL="95840" marR="95840" marT="47921" marB="47921">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1036290" rtl="0" eaLnBrk="1" latinLnBrk="0" hangingPunct="1">
                        <a:defRPr sz="2040" kern="1200">
                          <a:solidFill>
                            <a:schemeClr val="dk1"/>
                          </a:solidFill>
                          <a:latin typeface="Calibri"/>
                        </a:defRPr>
                      </a:lvl1pPr>
                      <a:lvl2pPr marL="518145" algn="l" defTabSz="1036290" rtl="0" eaLnBrk="1" latinLnBrk="0" hangingPunct="1">
                        <a:defRPr sz="2040" kern="1200">
                          <a:solidFill>
                            <a:schemeClr val="dk1"/>
                          </a:solidFill>
                          <a:latin typeface="Calibri"/>
                        </a:defRPr>
                      </a:lvl2pPr>
                      <a:lvl3pPr marL="1036290" algn="l" defTabSz="1036290" rtl="0" eaLnBrk="1" latinLnBrk="0" hangingPunct="1">
                        <a:defRPr sz="2040" kern="1200">
                          <a:solidFill>
                            <a:schemeClr val="dk1"/>
                          </a:solidFill>
                          <a:latin typeface="Calibri"/>
                        </a:defRPr>
                      </a:lvl3pPr>
                      <a:lvl4pPr marL="1554434" algn="l" defTabSz="1036290" rtl="0" eaLnBrk="1" latinLnBrk="0" hangingPunct="1">
                        <a:defRPr sz="2040" kern="1200">
                          <a:solidFill>
                            <a:schemeClr val="dk1"/>
                          </a:solidFill>
                          <a:latin typeface="Calibri"/>
                        </a:defRPr>
                      </a:lvl4pPr>
                      <a:lvl5pPr marL="2072579" algn="l" defTabSz="1036290" rtl="0" eaLnBrk="1" latinLnBrk="0" hangingPunct="1">
                        <a:defRPr sz="2040" kern="1200">
                          <a:solidFill>
                            <a:schemeClr val="dk1"/>
                          </a:solidFill>
                          <a:latin typeface="Calibri"/>
                        </a:defRPr>
                      </a:lvl5pPr>
                      <a:lvl6pPr marL="2590724" algn="l" defTabSz="1036290" rtl="0" eaLnBrk="1" latinLnBrk="0" hangingPunct="1">
                        <a:defRPr sz="2040" kern="1200">
                          <a:solidFill>
                            <a:schemeClr val="dk1"/>
                          </a:solidFill>
                          <a:latin typeface="Calibri"/>
                        </a:defRPr>
                      </a:lvl6pPr>
                      <a:lvl7pPr marL="3108869" algn="l" defTabSz="1036290" rtl="0" eaLnBrk="1" latinLnBrk="0" hangingPunct="1">
                        <a:defRPr sz="2040" kern="1200">
                          <a:solidFill>
                            <a:schemeClr val="dk1"/>
                          </a:solidFill>
                          <a:latin typeface="Calibri"/>
                        </a:defRPr>
                      </a:lvl7pPr>
                      <a:lvl8pPr marL="3627013" algn="l" defTabSz="1036290" rtl="0" eaLnBrk="1" latinLnBrk="0" hangingPunct="1">
                        <a:defRPr sz="2040" kern="1200">
                          <a:solidFill>
                            <a:schemeClr val="dk1"/>
                          </a:solidFill>
                          <a:latin typeface="Calibri"/>
                        </a:defRPr>
                      </a:lvl8pPr>
                      <a:lvl9pPr marL="4145158" algn="l" defTabSz="1036290" rtl="0" eaLnBrk="1" latinLnBrk="0" hangingPunct="1">
                        <a:defRPr sz="2040" kern="1200">
                          <a:solidFill>
                            <a:schemeClr val="dk1"/>
                          </a:solidFill>
                          <a:latin typeface="Calibri"/>
                        </a:defRPr>
                      </a:lvl9pPr>
                    </a:lstStyle>
                    <a:p>
                      <a:pPr algn="r"/>
                      <a:r>
                        <a:rPr lang="en-US" sz="1900" b="1" dirty="0">
                          <a:latin typeface="Calibri Light" panose="020F0302020204030204" pitchFamily="34" charset="0"/>
                        </a:rPr>
                        <a:t>Phan Vo Thu Nga</a:t>
                      </a:r>
                      <a:r>
                        <a:rPr lang="en-US" sz="1900" b="0" dirty="0">
                          <a:latin typeface="Calibri Light" panose="020F0302020204030204" pitchFamily="34" charset="0"/>
                        </a:rPr>
                        <a:t>, </a:t>
                      </a:r>
                      <a:r>
                        <a:rPr lang="en-US" sz="1900" b="0" dirty="0" err="1">
                          <a:latin typeface="Calibri Light" panose="020F0302020204030204" pitchFamily="34" charset="0"/>
                        </a:rPr>
                        <a:t>Bsc</a:t>
                      </a:r>
                      <a:r>
                        <a:rPr lang="en-US" sz="1900" b="0" dirty="0">
                          <a:latin typeface="Calibri Light" panose="020F0302020204030204" pitchFamily="34" charset="0"/>
                        </a:rPr>
                        <a:t>.</a:t>
                      </a:r>
                    </a:p>
                    <a:p>
                      <a:pPr algn="r"/>
                      <a:r>
                        <a:rPr lang="en-US" sz="1900" b="0" dirty="0">
                          <a:latin typeface="Calibri Light" panose="020F0302020204030204" pitchFamily="34" charset="0"/>
                        </a:rPr>
                        <a:t>Associate</a:t>
                      </a:r>
                    </a:p>
                    <a:p>
                      <a:pPr algn="r"/>
                      <a:endParaRPr lang="en-US" sz="1900" dirty="0">
                        <a:latin typeface="Calibri Light" panose="020F0302020204030204" pitchFamily="34" charset="0"/>
                      </a:endParaRPr>
                    </a:p>
                  </a:txBody>
                  <a:tcPr marL="95840" marR="95840" marT="47921" marB="47921">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641081574"/>
                  </a:ext>
                </a:extLst>
              </a:tr>
              <a:tr h="1245927">
                <a:tc>
                  <a:txBody>
                    <a:bodyPr/>
                    <a:lstStyle>
                      <a:lvl1pPr marL="0" algn="l" defTabSz="1036290" rtl="0" eaLnBrk="1" latinLnBrk="0" hangingPunct="1">
                        <a:defRPr sz="2040" kern="1200">
                          <a:solidFill>
                            <a:schemeClr val="dk1"/>
                          </a:solidFill>
                          <a:latin typeface="Calibri"/>
                        </a:defRPr>
                      </a:lvl1pPr>
                      <a:lvl2pPr marL="518145" algn="l" defTabSz="1036290" rtl="0" eaLnBrk="1" latinLnBrk="0" hangingPunct="1">
                        <a:defRPr sz="2040" kern="1200">
                          <a:solidFill>
                            <a:schemeClr val="dk1"/>
                          </a:solidFill>
                          <a:latin typeface="Calibri"/>
                        </a:defRPr>
                      </a:lvl2pPr>
                      <a:lvl3pPr marL="1036290" algn="l" defTabSz="1036290" rtl="0" eaLnBrk="1" latinLnBrk="0" hangingPunct="1">
                        <a:defRPr sz="2040" kern="1200">
                          <a:solidFill>
                            <a:schemeClr val="dk1"/>
                          </a:solidFill>
                          <a:latin typeface="Calibri"/>
                        </a:defRPr>
                      </a:lvl3pPr>
                      <a:lvl4pPr marL="1554434" algn="l" defTabSz="1036290" rtl="0" eaLnBrk="1" latinLnBrk="0" hangingPunct="1">
                        <a:defRPr sz="2040" kern="1200">
                          <a:solidFill>
                            <a:schemeClr val="dk1"/>
                          </a:solidFill>
                          <a:latin typeface="Calibri"/>
                        </a:defRPr>
                      </a:lvl4pPr>
                      <a:lvl5pPr marL="2072579" algn="l" defTabSz="1036290" rtl="0" eaLnBrk="1" latinLnBrk="0" hangingPunct="1">
                        <a:defRPr sz="2040" kern="1200">
                          <a:solidFill>
                            <a:schemeClr val="dk1"/>
                          </a:solidFill>
                          <a:latin typeface="Calibri"/>
                        </a:defRPr>
                      </a:lvl5pPr>
                      <a:lvl6pPr marL="2590724" algn="l" defTabSz="1036290" rtl="0" eaLnBrk="1" latinLnBrk="0" hangingPunct="1">
                        <a:defRPr sz="2040" kern="1200">
                          <a:solidFill>
                            <a:schemeClr val="dk1"/>
                          </a:solidFill>
                          <a:latin typeface="Calibri"/>
                        </a:defRPr>
                      </a:lvl6pPr>
                      <a:lvl7pPr marL="3108869" algn="l" defTabSz="1036290" rtl="0" eaLnBrk="1" latinLnBrk="0" hangingPunct="1">
                        <a:defRPr sz="2040" kern="1200">
                          <a:solidFill>
                            <a:schemeClr val="dk1"/>
                          </a:solidFill>
                          <a:latin typeface="Calibri"/>
                        </a:defRPr>
                      </a:lvl7pPr>
                      <a:lvl8pPr marL="3627013" algn="l" defTabSz="1036290" rtl="0" eaLnBrk="1" latinLnBrk="0" hangingPunct="1">
                        <a:defRPr sz="2040" kern="1200">
                          <a:solidFill>
                            <a:schemeClr val="dk1"/>
                          </a:solidFill>
                          <a:latin typeface="Calibri"/>
                        </a:defRPr>
                      </a:lvl8pPr>
                      <a:lvl9pPr marL="4145158" algn="l" defTabSz="1036290" rtl="0" eaLnBrk="1" latinLnBrk="0" hangingPunct="1">
                        <a:defRPr sz="2040" kern="1200">
                          <a:solidFill>
                            <a:schemeClr val="dk1"/>
                          </a:solidFill>
                          <a:latin typeface="Calibri"/>
                        </a:defRPr>
                      </a:lvl9pPr>
                    </a:lstStyle>
                    <a:p>
                      <a:r>
                        <a:rPr lang="vi-VN" sz="1900" b="1" dirty="0">
                          <a:latin typeface="Calibri Light" panose="020F0302020204030204" pitchFamily="34" charset="0"/>
                        </a:rPr>
                        <a:t>Nguyen Le Duc Minh</a:t>
                      </a:r>
                      <a:r>
                        <a:rPr lang="vi-VN" sz="1900" dirty="0">
                          <a:latin typeface="Calibri Light" panose="020F0302020204030204" pitchFamily="34" charset="0"/>
                        </a:rPr>
                        <a:t>, Dr.</a:t>
                      </a:r>
                    </a:p>
                    <a:p>
                      <a:r>
                        <a:rPr lang="vi-VN" sz="1900" dirty="0">
                          <a:latin typeface="Calibri Light" panose="020F0302020204030204" pitchFamily="34" charset="0"/>
                        </a:rPr>
                        <a:t>Genetics Consultant</a:t>
                      </a:r>
                    </a:p>
                  </a:txBody>
                  <a:tcPr marL="95840" marR="95840" marT="47921" marB="47921">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1036290" rtl="0" eaLnBrk="1" latinLnBrk="0" hangingPunct="1">
                        <a:defRPr sz="2040" kern="1200">
                          <a:solidFill>
                            <a:schemeClr val="dk1"/>
                          </a:solidFill>
                          <a:latin typeface="Calibri"/>
                        </a:defRPr>
                      </a:lvl1pPr>
                      <a:lvl2pPr marL="518145" algn="l" defTabSz="1036290" rtl="0" eaLnBrk="1" latinLnBrk="0" hangingPunct="1">
                        <a:defRPr sz="2040" kern="1200">
                          <a:solidFill>
                            <a:schemeClr val="dk1"/>
                          </a:solidFill>
                          <a:latin typeface="Calibri"/>
                        </a:defRPr>
                      </a:lvl2pPr>
                      <a:lvl3pPr marL="1036290" algn="l" defTabSz="1036290" rtl="0" eaLnBrk="1" latinLnBrk="0" hangingPunct="1">
                        <a:defRPr sz="2040" kern="1200">
                          <a:solidFill>
                            <a:schemeClr val="dk1"/>
                          </a:solidFill>
                          <a:latin typeface="Calibri"/>
                        </a:defRPr>
                      </a:lvl3pPr>
                      <a:lvl4pPr marL="1554434" algn="l" defTabSz="1036290" rtl="0" eaLnBrk="1" latinLnBrk="0" hangingPunct="1">
                        <a:defRPr sz="2040" kern="1200">
                          <a:solidFill>
                            <a:schemeClr val="dk1"/>
                          </a:solidFill>
                          <a:latin typeface="Calibri"/>
                        </a:defRPr>
                      </a:lvl4pPr>
                      <a:lvl5pPr marL="2072579" algn="l" defTabSz="1036290" rtl="0" eaLnBrk="1" latinLnBrk="0" hangingPunct="1">
                        <a:defRPr sz="2040" kern="1200">
                          <a:solidFill>
                            <a:schemeClr val="dk1"/>
                          </a:solidFill>
                          <a:latin typeface="Calibri"/>
                        </a:defRPr>
                      </a:lvl5pPr>
                      <a:lvl6pPr marL="2590724" algn="l" defTabSz="1036290" rtl="0" eaLnBrk="1" latinLnBrk="0" hangingPunct="1">
                        <a:defRPr sz="2040" kern="1200">
                          <a:solidFill>
                            <a:schemeClr val="dk1"/>
                          </a:solidFill>
                          <a:latin typeface="Calibri"/>
                        </a:defRPr>
                      </a:lvl6pPr>
                      <a:lvl7pPr marL="3108869" algn="l" defTabSz="1036290" rtl="0" eaLnBrk="1" latinLnBrk="0" hangingPunct="1">
                        <a:defRPr sz="2040" kern="1200">
                          <a:solidFill>
                            <a:schemeClr val="dk1"/>
                          </a:solidFill>
                          <a:latin typeface="Calibri"/>
                        </a:defRPr>
                      </a:lvl7pPr>
                      <a:lvl8pPr marL="3627013" algn="l" defTabSz="1036290" rtl="0" eaLnBrk="1" latinLnBrk="0" hangingPunct="1">
                        <a:defRPr sz="2040" kern="1200">
                          <a:solidFill>
                            <a:schemeClr val="dk1"/>
                          </a:solidFill>
                          <a:latin typeface="Calibri"/>
                        </a:defRPr>
                      </a:lvl8pPr>
                      <a:lvl9pPr marL="4145158" algn="l" defTabSz="1036290" rtl="0" eaLnBrk="1" latinLnBrk="0" hangingPunct="1">
                        <a:defRPr sz="2040" kern="1200">
                          <a:solidFill>
                            <a:schemeClr val="dk1"/>
                          </a:solidFill>
                          <a:latin typeface="Calibri"/>
                        </a:defRPr>
                      </a:lvl9pPr>
                    </a:lstStyle>
                    <a:p>
                      <a:endParaRPr lang="en-US" sz="1900" dirty="0">
                        <a:latin typeface="Calibri Light" panose="020F0302020204030204" pitchFamily="34" charset="0"/>
                      </a:endParaRPr>
                    </a:p>
                  </a:txBody>
                  <a:tcPr marL="95840" marR="95840" marT="47921" marB="47921">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1036290" rtl="0" eaLnBrk="1" latinLnBrk="0" hangingPunct="1">
                        <a:defRPr sz="2040" kern="1200">
                          <a:solidFill>
                            <a:schemeClr val="dk1"/>
                          </a:solidFill>
                          <a:latin typeface="Calibri"/>
                        </a:defRPr>
                      </a:lvl1pPr>
                      <a:lvl2pPr marL="518145" algn="l" defTabSz="1036290" rtl="0" eaLnBrk="1" latinLnBrk="0" hangingPunct="1">
                        <a:defRPr sz="2040" kern="1200">
                          <a:solidFill>
                            <a:schemeClr val="dk1"/>
                          </a:solidFill>
                          <a:latin typeface="Calibri"/>
                        </a:defRPr>
                      </a:lvl2pPr>
                      <a:lvl3pPr marL="1036290" algn="l" defTabSz="1036290" rtl="0" eaLnBrk="1" latinLnBrk="0" hangingPunct="1">
                        <a:defRPr sz="2040" kern="1200">
                          <a:solidFill>
                            <a:schemeClr val="dk1"/>
                          </a:solidFill>
                          <a:latin typeface="Calibri"/>
                        </a:defRPr>
                      </a:lvl3pPr>
                      <a:lvl4pPr marL="1554434" algn="l" defTabSz="1036290" rtl="0" eaLnBrk="1" latinLnBrk="0" hangingPunct="1">
                        <a:defRPr sz="2040" kern="1200">
                          <a:solidFill>
                            <a:schemeClr val="dk1"/>
                          </a:solidFill>
                          <a:latin typeface="Calibri"/>
                        </a:defRPr>
                      </a:lvl4pPr>
                      <a:lvl5pPr marL="2072579" algn="l" defTabSz="1036290" rtl="0" eaLnBrk="1" latinLnBrk="0" hangingPunct="1">
                        <a:defRPr sz="2040" kern="1200">
                          <a:solidFill>
                            <a:schemeClr val="dk1"/>
                          </a:solidFill>
                          <a:latin typeface="Calibri"/>
                        </a:defRPr>
                      </a:lvl5pPr>
                      <a:lvl6pPr marL="2590724" algn="l" defTabSz="1036290" rtl="0" eaLnBrk="1" latinLnBrk="0" hangingPunct="1">
                        <a:defRPr sz="2040" kern="1200">
                          <a:solidFill>
                            <a:schemeClr val="dk1"/>
                          </a:solidFill>
                          <a:latin typeface="Calibri"/>
                        </a:defRPr>
                      </a:lvl6pPr>
                      <a:lvl7pPr marL="3108869" algn="l" defTabSz="1036290" rtl="0" eaLnBrk="1" latinLnBrk="0" hangingPunct="1">
                        <a:defRPr sz="2040" kern="1200">
                          <a:solidFill>
                            <a:schemeClr val="dk1"/>
                          </a:solidFill>
                          <a:latin typeface="Calibri"/>
                        </a:defRPr>
                      </a:lvl7pPr>
                      <a:lvl8pPr marL="3627013" algn="l" defTabSz="1036290" rtl="0" eaLnBrk="1" latinLnBrk="0" hangingPunct="1">
                        <a:defRPr sz="2040" kern="1200">
                          <a:solidFill>
                            <a:schemeClr val="dk1"/>
                          </a:solidFill>
                          <a:latin typeface="Calibri"/>
                        </a:defRPr>
                      </a:lvl8pPr>
                      <a:lvl9pPr marL="4145158" algn="l" defTabSz="1036290" rtl="0" eaLnBrk="1" latinLnBrk="0" hangingPunct="1">
                        <a:defRPr sz="2040" kern="1200">
                          <a:solidFill>
                            <a:schemeClr val="dk1"/>
                          </a:solidFill>
                          <a:latin typeface="Calibri"/>
                        </a:defRPr>
                      </a:lvl9pPr>
                    </a:lstStyle>
                    <a:p>
                      <a:endParaRPr lang="en-US" sz="1900" dirty="0">
                        <a:latin typeface="Calibri Light" panose="020F0302020204030204" pitchFamily="34" charset="0"/>
                      </a:endParaRPr>
                    </a:p>
                  </a:txBody>
                  <a:tcPr marL="95840" marR="95840" marT="47921" marB="47921">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1036290" rtl="0" eaLnBrk="1" latinLnBrk="0" hangingPunct="1">
                        <a:defRPr sz="2040" kern="1200">
                          <a:solidFill>
                            <a:schemeClr val="dk1"/>
                          </a:solidFill>
                          <a:latin typeface="Calibri"/>
                        </a:defRPr>
                      </a:lvl1pPr>
                      <a:lvl2pPr marL="518145" algn="l" defTabSz="1036290" rtl="0" eaLnBrk="1" latinLnBrk="0" hangingPunct="1">
                        <a:defRPr sz="2040" kern="1200">
                          <a:solidFill>
                            <a:schemeClr val="dk1"/>
                          </a:solidFill>
                          <a:latin typeface="Calibri"/>
                        </a:defRPr>
                      </a:lvl2pPr>
                      <a:lvl3pPr marL="1036290" algn="l" defTabSz="1036290" rtl="0" eaLnBrk="1" latinLnBrk="0" hangingPunct="1">
                        <a:defRPr sz="2040" kern="1200">
                          <a:solidFill>
                            <a:schemeClr val="dk1"/>
                          </a:solidFill>
                          <a:latin typeface="Calibri"/>
                        </a:defRPr>
                      </a:lvl3pPr>
                      <a:lvl4pPr marL="1554434" algn="l" defTabSz="1036290" rtl="0" eaLnBrk="1" latinLnBrk="0" hangingPunct="1">
                        <a:defRPr sz="2040" kern="1200">
                          <a:solidFill>
                            <a:schemeClr val="dk1"/>
                          </a:solidFill>
                          <a:latin typeface="Calibri"/>
                        </a:defRPr>
                      </a:lvl4pPr>
                      <a:lvl5pPr marL="2072579" algn="l" defTabSz="1036290" rtl="0" eaLnBrk="1" latinLnBrk="0" hangingPunct="1">
                        <a:defRPr sz="2040" kern="1200">
                          <a:solidFill>
                            <a:schemeClr val="dk1"/>
                          </a:solidFill>
                          <a:latin typeface="Calibri"/>
                        </a:defRPr>
                      </a:lvl5pPr>
                      <a:lvl6pPr marL="2590724" algn="l" defTabSz="1036290" rtl="0" eaLnBrk="1" latinLnBrk="0" hangingPunct="1">
                        <a:defRPr sz="2040" kern="1200">
                          <a:solidFill>
                            <a:schemeClr val="dk1"/>
                          </a:solidFill>
                          <a:latin typeface="Calibri"/>
                        </a:defRPr>
                      </a:lvl6pPr>
                      <a:lvl7pPr marL="3108869" algn="l" defTabSz="1036290" rtl="0" eaLnBrk="1" latinLnBrk="0" hangingPunct="1">
                        <a:defRPr sz="2040" kern="1200">
                          <a:solidFill>
                            <a:schemeClr val="dk1"/>
                          </a:solidFill>
                          <a:latin typeface="Calibri"/>
                        </a:defRPr>
                      </a:lvl7pPr>
                      <a:lvl8pPr marL="3627013" algn="l" defTabSz="1036290" rtl="0" eaLnBrk="1" latinLnBrk="0" hangingPunct="1">
                        <a:defRPr sz="2040" kern="1200">
                          <a:solidFill>
                            <a:schemeClr val="dk1"/>
                          </a:solidFill>
                          <a:latin typeface="Calibri"/>
                        </a:defRPr>
                      </a:lvl8pPr>
                      <a:lvl9pPr marL="4145158" algn="l" defTabSz="1036290" rtl="0" eaLnBrk="1" latinLnBrk="0" hangingPunct="1">
                        <a:defRPr sz="2040" kern="1200">
                          <a:solidFill>
                            <a:schemeClr val="dk1"/>
                          </a:solidFill>
                          <a:latin typeface="Calibri"/>
                        </a:defRPr>
                      </a:lvl9pPr>
                    </a:lstStyle>
                    <a:p>
                      <a:pPr algn="r"/>
                      <a:r>
                        <a:rPr lang="en-US" sz="1900" b="1" dirty="0">
                          <a:latin typeface="Calibri Light" panose="020F0302020204030204" pitchFamily="34" charset="0"/>
                        </a:rPr>
                        <a:t>Tran Thien Tan</a:t>
                      </a:r>
                      <a:r>
                        <a:rPr lang="en-US" sz="1900" b="0" dirty="0">
                          <a:latin typeface="Calibri Light" panose="020F0302020204030204" pitchFamily="34" charset="0"/>
                        </a:rPr>
                        <a:t>, </a:t>
                      </a:r>
                      <a:r>
                        <a:rPr lang="en-US" sz="1900" b="0" dirty="0" err="1">
                          <a:latin typeface="Calibri Light" panose="020F0302020204030204" pitchFamily="34" charset="0"/>
                        </a:rPr>
                        <a:t>Bsc</a:t>
                      </a:r>
                      <a:r>
                        <a:rPr lang="en-US" sz="1900" b="0" dirty="0">
                          <a:latin typeface="Calibri Light" panose="020F0302020204030204" pitchFamily="34" charset="0"/>
                        </a:rPr>
                        <a:t>.</a:t>
                      </a:r>
                    </a:p>
                    <a:p>
                      <a:pPr algn="r"/>
                      <a:r>
                        <a:rPr lang="en-US" sz="1900" b="0" dirty="0">
                          <a:latin typeface="Calibri Light" panose="020F0302020204030204" pitchFamily="34" charset="0"/>
                        </a:rPr>
                        <a:t>Technician</a:t>
                      </a:r>
                      <a:endParaRPr lang="en-US" sz="1900" dirty="0">
                        <a:latin typeface="Calibri Light" panose="020F0302020204030204" pitchFamily="34" charset="0"/>
                      </a:endParaRPr>
                    </a:p>
                  </a:txBody>
                  <a:tcPr marL="95840" marR="95840" marT="47921" marB="47921">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614860973"/>
                  </a:ext>
                </a:extLst>
              </a:tr>
              <a:tr h="1573383">
                <a:tc>
                  <a:txBody>
                    <a:bodyPr/>
                    <a:lstStyle>
                      <a:lvl1pPr marL="0" algn="l" defTabSz="1036290" rtl="0" eaLnBrk="1" latinLnBrk="0" hangingPunct="1">
                        <a:defRPr sz="2040" kern="1200">
                          <a:solidFill>
                            <a:schemeClr val="dk1"/>
                          </a:solidFill>
                          <a:latin typeface="Calibri"/>
                        </a:defRPr>
                      </a:lvl1pPr>
                      <a:lvl2pPr marL="518145" algn="l" defTabSz="1036290" rtl="0" eaLnBrk="1" latinLnBrk="0" hangingPunct="1">
                        <a:defRPr sz="2040" kern="1200">
                          <a:solidFill>
                            <a:schemeClr val="dk1"/>
                          </a:solidFill>
                          <a:latin typeface="Calibri"/>
                        </a:defRPr>
                      </a:lvl2pPr>
                      <a:lvl3pPr marL="1036290" algn="l" defTabSz="1036290" rtl="0" eaLnBrk="1" latinLnBrk="0" hangingPunct="1">
                        <a:defRPr sz="2040" kern="1200">
                          <a:solidFill>
                            <a:schemeClr val="dk1"/>
                          </a:solidFill>
                          <a:latin typeface="Calibri"/>
                        </a:defRPr>
                      </a:lvl3pPr>
                      <a:lvl4pPr marL="1554434" algn="l" defTabSz="1036290" rtl="0" eaLnBrk="1" latinLnBrk="0" hangingPunct="1">
                        <a:defRPr sz="2040" kern="1200">
                          <a:solidFill>
                            <a:schemeClr val="dk1"/>
                          </a:solidFill>
                          <a:latin typeface="Calibri"/>
                        </a:defRPr>
                      </a:lvl4pPr>
                      <a:lvl5pPr marL="2072579" algn="l" defTabSz="1036290" rtl="0" eaLnBrk="1" latinLnBrk="0" hangingPunct="1">
                        <a:defRPr sz="2040" kern="1200">
                          <a:solidFill>
                            <a:schemeClr val="dk1"/>
                          </a:solidFill>
                          <a:latin typeface="Calibri"/>
                        </a:defRPr>
                      </a:lvl5pPr>
                      <a:lvl6pPr marL="2590724" algn="l" defTabSz="1036290" rtl="0" eaLnBrk="1" latinLnBrk="0" hangingPunct="1">
                        <a:defRPr sz="2040" kern="1200">
                          <a:solidFill>
                            <a:schemeClr val="dk1"/>
                          </a:solidFill>
                          <a:latin typeface="Calibri"/>
                        </a:defRPr>
                      </a:lvl6pPr>
                      <a:lvl7pPr marL="3108869" algn="l" defTabSz="1036290" rtl="0" eaLnBrk="1" latinLnBrk="0" hangingPunct="1">
                        <a:defRPr sz="2040" kern="1200">
                          <a:solidFill>
                            <a:schemeClr val="dk1"/>
                          </a:solidFill>
                          <a:latin typeface="Calibri"/>
                        </a:defRPr>
                      </a:lvl7pPr>
                      <a:lvl8pPr marL="3627013" algn="l" defTabSz="1036290" rtl="0" eaLnBrk="1" latinLnBrk="0" hangingPunct="1">
                        <a:defRPr sz="2040" kern="1200">
                          <a:solidFill>
                            <a:schemeClr val="dk1"/>
                          </a:solidFill>
                          <a:latin typeface="Calibri"/>
                        </a:defRPr>
                      </a:lvl8pPr>
                      <a:lvl9pPr marL="4145158" algn="l" defTabSz="1036290" rtl="0" eaLnBrk="1" latinLnBrk="0" hangingPunct="1">
                        <a:defRPr sz="2040" kern="1200">
                          <a:solidFill>
                            <a:schemeClr val="dk1"/>
                          </a:solidFill>
                          <a:latin typeface="Calibri"/>
                        </a:defRPr>
                      </a:lvl9pPr>
                    </a:lstStyle>
                    <a:p>
                      <a:pPr algn="l">
                        <a:spcBef>
                          <a:spcPts val="106"/>
                        </a:spcBef>
                      </a:pPr>
                      <a:r>
                        <a:rPr lang="vi-VN" sz="1900" b="1" spc="4" dirty="0">
                          <a:solidFill>
                            <a:schemeClr val="tx1"/>
                          </a:solidFill>
                          <a:latin typeface="Calibri Light" panose="020F0302020204030204" pitchFamily="34" charset="0"/>
                          <a:cs typeface="Carlito"/>
                        </a:rPr>
                        <a:t>Dao Khuong Duy</a:t>
                      </a:r>
                      <a:r>
                        <a:rPr lang="en-US" sz="1900" b="0" spc="4" dirty="0">
                          <a:solidFill>
                            <a:schemeClr val="tx1"/>
                          </a:solidFill>
                          <a:latin typeface="Calibri Light" panose="020F0302020204030204" pitchFamily="34" charset="0"/>
                          <a:cs typeface="Carlito"/>
                        </a:rPr>
                        <a:t>, </a:t>
                      </a:r>
                      <a:r>
                        <a:rPr lang="vi-VN" sz="1900" b="0" spc="4" dirty="0">
                          <a:solidFill>
                            <a:schemeClr val="tx1"/>
                          </a:solidFill>
                          <a:latin typeface="Calibri Light" panose="020F0302020204030204" pitchFamily="34" charset="0"/>
                          <a:cs typeface="Carlito"/>
                        </a:rPr>
                        <a:t>Bsc</a:t>
                      </a:r>
                      <a:r>
                        <a:rPr lang="en-US" sz="1900" b="0" spc="4" dirty="0">
                          <a:solidFill>
                            <a:schemeClr val="tx1"/>
                          </a:solidFill>
                          <a:latin typeface="Calibri Light" panose="020F0302020204030204" pitchFamily="34" charset="0"/>
                          <a:cs typeface="Carlito"/>
                        </a:rPr>
                        <a:t>.</a:t>
                      </a:r>
                      <a:endParaRPr lang="vi-VN" sz="1900" b="0" spc="4" dirty="0">
                        <a:solidFill>
                          <a:schemeClr val="tx1"/>
                        </a:solidFill>
                        <a:latin typeface="Calibri Light" panose="020F0302020204030204" pitchFamily="34" charset="0"/>
                        <a:cs typeface="Carlito"/>
                      </a:endParaRPr>
                    </a:p>
                    <a:p>
                      <a:pPr algn="l">
                        <a:spcBef>
                          <a:spcPts val="106"/>
                        </a:spcBef>
                      </a:pPr>
                      <a:r>
                        <a:rPr lang="vi-VN" sz="1900" spc="4" dirty="0">
                          <a:solidFill>
                            <a:schemeClr val="tx1"/>
                          </a:solidFill>
                          <a:latin typeface="Calibri Light" panose="020F0302020204030204" pitchFamily="34" charset="0"/>
                          <a:cs typeface="Carlito"/>
                        </a:rPr>
                        <a:t>Technician </a:t>
                      </a:r>
                    </a:p>
                    <a:p>
                      <a:pPr algn="r">
                        <a:spcBef>
                          <a:spcPts val="106"/>
                        </a:spcBef>
                      </a:pPr>
                      <a:r>
                        <a:rPr lang="vi-VN" sz="1900" b="1" spc="4" dirty="0">
                          <a:solidFill>
                            <a:schemeClr val="tx1"/>
                          </a:solidFill>
                          <a:latin typeface="Calibri Light" panose="020F0302020204030204" pitchFamily="34" charset="0"/>
                          <a:cs typeface="Carlito"/>
                        </a:rPr>
                        <a:t>Nguyen Minh Hoang</a:t>
                      </a:r>
                      <a:r>
                        <a:rPr lang="en-US" sz="1900" b="0" spc="4" dirty="0">
                          <a:solidFill>
                            <a:schemeClr val="tx1"/>
                          </a:solidFill>
                          <a:latin typeface="Calibri Light" panose="020F0302020204030204" pitchFamily="34" charset="0"/>
                          <a:cs typeface="Carlito"/>
                        </a:rPr>
                        <a:t>, </a:t>
                      </a:r>
                      <a:r>
                        <a:rPr lang="vi-VN" sz="1900" b="0" spc="4" dirty="0">
                          <a:solidFill>
                            <a:schemeClr val="tx1"/>
                          </a:solidFill>
                          <a:latin typeface="Calibri Light" panose="020F0302020204030204" pitchFamily="34" charset="0"/>
                          <a:cs typeface="Carlito"/>
                        </a:rPr>
                        <a:t>Bsc</a:t>
                      </a:r>
                      <a:r>
                        <a:rPr lang="en-US" sz="1900" b="0" spc="4" dirty="0">
                          <a:solidFill>
                            <a:schemeClr val="tx1"/>
                          </a:solidFill>
                          <a:latin typeface="Calibri Light" panose="020F0302020204030204" pitchFamily="34" charset="0"/>
                          <a:cs typeface="Carlito"/>
                        </a:rPr>
                        <a:t>.</a:t>
                      </a:r>
                      <a:endParaRPr lang="vi-VN" sz="1900" b="0" spc="4" dirty="0">
                        <a:solidFill>
                          <a:schemeClr val="tx1"/>
                        </a:solidFill>
                        <a:latin typeface="Calibri Light" panose="020F0302020204030204" pitchFamily="34" charset="0"/>
                        <a:cs typeface="Carlito"/>
                      </a:endParaRPr>
                    </a:p>
                    <a:p>
                      <a:pPr algn="r">
                        <a:spcBef>
                          <a:spcPts val="106"/>
                        </a:spcBef>
                      </a:pPr>
                      <a:r>
                        <a:rPr lang="vi-VN" sz="1900" spc="4" dirty="0">
                          <a:solidFill>
                            <a:schemeClr val="tx1"/>
                          </a:solidFill>
                          <a:latin typeface="Calibri Light" panose="020F0302020204030204" pitchFamily="34" charset="0"/>
                          <a:cs typeface="Carlito"/>
                        </a:rPr>
                        <a:t>Technician</a:t>
                      </a:r>
                    </a:p>
                  </a:txBody>
                  <a:tcPr marL="95840" marR="95840" marT="47921" marB="47921">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1036290" rtl="0" eaLnBrk="1" latinLnBrk="0" hangingPunct="1">
                        <a:defRPr sz="2040" kern="1200">
                          <a:solidFill>
                            <a:schemeClr val="dk1"/>
                          </a:solidFill>
                          <a:latin typeface="Calibri"/>
                        </a:defRPr>
                      </a:lvl1pPr>
                      <a:lvl2pPr marL="518145" algn="l" defTabSz="1036290" rtl="0" eaLnBrk="1" latinLnBrk="0" hangingPunct="1">
                        <a:defRPr sz="2040" kern="1200">
                          <a:solidFill>
                            <a:schemeClr val="dk1"/>
                          </a:solidFill>
                          <a:latin typeface="Calibri"/>
                        </a:defRPr>
                      </a:lvl2pPr>
                      <a:lvl3pPr marL="1036290" algn="l" defTabSz="1036290" rtl="0" eaLnBrk="1" latinLnBrk="0" hangingPunct="1">
                        <a:defRPr sz="2040" kern="1200">
                          <a:solidFill>
                            <a:schemeClr val="dk1"/>
                          </a:solidFill>
                          <a:latin typeface="Calibri"/>
                        </a:defRPr>
                      </a:lvl3pPr>
                      <a:lvl4pPr marL="1554434" algn="l" defTabSz="1036290" rtl="0" eaLnBrk="1" latinLnBrk="0" hangingPunct="1">
                        <a:defRPr sz="2040" kern="1200">
                          <a:solidFill>
                            <a:schemeClr val="dk1"/>
                          </a:solidFill>
                          <a:latin typeface="Calibri"/>
                        </a:defRPr>
                      </a:lvl4pPr>
                      <a:lvl5pPr marL="2072579" algn="l" defTabSz="1036290" rtl="0" eaLnBrk="1" latinLnBrk="0" hangingPunct="1">
                        <a:defRPr sz="2040" kern="1200">
                          <a:solidFill>
                            <a:schemeClr val="dk1"/>
                          </a:solidFill>
                          <a:latin typeface="Calibri"/>
                        </a:defRPr>
                      </a:lvl5pPr>
                      <a:lvl6pPr marL="2590724" algn="l" defTabSz="1036290" rtl="0" eaLnBrk="1" latinLnBrk="0" hangingPunct="1">
                        <a:defRPr sz="2040" kern="1200">
                          <a:solidFill>
                            <a:schemeClr val="dk1"/>
                          </a:solidFill>
                          <a:latin typeface="Calibri"/>
                        </a:defRPr>
                      </a:lvl6pPr>
                      <a:lvl7pPr marL="3108869" algn="l" defTabSz="1036290" rtl="0" eaLnBrk="1" latinLnBrk="0" hangingPunct="1">
                        <a:defRPr sz="2040" kern="1200">
                          <a:solidFill>
                            <a:schemeClr val="dk1"/>
                          </a:solidFill>
                          <a:latin typeface="Calibri"/>
                        </a:defRPr>
                      </a:lvl7pPr>
                      <a:lvl8pPr marL="3627013" algn="l" defTabSz="1036290" rtl="0" eaLnBrk="1" latinLnBrk="0" hangingPunct="1">
                        <a:defRPr sz="2040" kern="1200">
                          <a:solidFill>
                            <a:schemeClr val="dk1"/>
                          </a:solidFill>
                          <a:latin typeface="Calibri"/>
                        </a:defRPr>
                      </a:lvl8pPr>
                      <a:lvl9pPr marL="4145158" algn="l" defTabSz="1036290" rtl="0" eaLnBrk="1" latinLnBrk="0" hangingPunct="1">
                        <a:defRPr sz="2040" kern="1200">
                          <a:solidFill>
                            <a:schemeClr val="dk1"/>
                          </a:solidFill>
                          <a:latin typeface="Calibri"/>
                        </a:defRPr>
                      </a:lvl9pPr>
                    </a:lstStyle>
                    <a:p>
                      <a:endParaRPr lang="en-US" sz="1900" dirty="0">
                        <a:latin typeface="Calibri Light" panose="020F0302020204030204" pitchFamily="34" charset="0"/>
                      </a:endParaRPr>
                    </a:p>
                  </a:txBody>
                  <a:tcPr marL="95840" marR="95840" marT="47921" marB="47921">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1036290" rtl="0" eaLnBrk="1" latinLnBrk="0" hangingPunct="1">
                        <a:defRPr sz="2040" kern="1200">
                          <a:solidFill>
                            <a:schemeClr val="dk1"/>
                          </a:solidFill>
                          <a:latin typeface="Calibri"/>
                        </a:defRPr>
                      </a:lvl1pPr>
                      <a:lvl2pPr marL="518145" algn="l" defTabSz="1036290" rtl="0" eaLnBrk="1" latinLnBrk="0" hangingPunct="1">
                        <a:defRPr sz="2040" kern="1200">
                          <a:solidFill>
                            <a:schemeClr val="dk1"/>
                          </a:solidFill>
                          <a:latin typeface="Calibri"/>
                        </a:defRPr>
                      </a:lvl2pPr>
                      <a:lvl3pPr marL="1036290" algn="l" defTabSz="1036290" rtl="0" eaLnBrk="1" latinLnBrk="0" hangingPunct="1">
                        <a:defRPr sz="2040" kern="1200">
                          <a:solidFill>
                            <a:schemeClr val="dk1"/>
                          </a:solidFill>
                          <a:latin typeface="Calibri"/>
                        </a:defRPr>
                      </a:lvl3pPr>
                      <a:lvl4pPr marL="1554434" algn="l" defTabSz="1036290" rtl="0" eaLnBrk="1" latinLnBrk="0" hangingPunct="1">
                        <a:defRPr sz="2040" kern="1200">
                          <a:solidFill>
                            <a:schemeClr val="dk1"/>
                          </a:solidFill>
                          <a:latin typeface="Calibri"/>
                        </a:defRPr>
                      </a:lvl4pPr>
                      <a:lvl5pPr marL="2072579" algn="l" defTabSz="1036290" rtl="0" eaLnBrk="1" latinLnBrk="0" hangingPunct="1">
                        <a:defRPr sz="2040" kern="1200">
                          <a:solidFill>
                            <a:schemeClr val="dk1"/>
                          </a:solidFill>
                          <a:latin typeface="Calibri"/>
                        </a:defRPr>
                      </a:lvl5pPr>
                      <a:lvl6pPr marL="2590724" algn="l" defTabSz="1036290" rtl="0" eaLnBrk="1" latinLnBrk="0" hangingPunct="1">
                        <a:defRPr sz="2040" kern="1200">
                          <a:solidFill>
                            <a:schemeClr val="dk1"/>
                          </a:solidFill>
                          <a:latin typeface="Calibri"/>
                        </a:defRPr>
                      </a:lvl6pPr>
                      <a:lvl7pPr marL="3108869" algn="l" defTabSz="1036290" rtl="0" eaLnBrk="1" latinLnBrk="0" hangingPunct="1">
                        <a:defRPr sz="2040" kern="1200">
                          <a:solidFill>
                            <a:schemeClr val="dk1"/>
                          </a:solidFill>
                          <a:latin typeface="Calibri"/>
                        </a:defRPr>
                      </a:lvl7pPr>
                      <a:lvl8pPr marL="3627013" algn="l" defTabSz="1036290" rtl="0" eaLnBrk="1" latinLnBrk="0" hangingPunct="1">
                        <a:defRPr sz="2040" kern="1200">
                          <a:solidFill>
                            <a:schemeClr val="dk1"/>
                          </a:solidFill>
                          <a:latin typeface="Calibri"/>
                        </a:defRPr>
                      </a:lvl8pPr>
                      <a:lvl9pPr marL="4145158" algn="l" defTabSz="1036290" rtl="0" eaLnBrk="1" latinLnBrk="0" hangingPunct="1">
                        <a:defRPr sz="2040" kern="1200">
                          <a:solidFill>
                            <a:schemeClr val="dk1"/>
                          </a:solidFill>
                          <a:latin typeface="Calibri"/>
                        </a:defRPr>
                      </a:lvl9pPr>
                    </a:lstStyle>
                    <a:p>
                      <a:endParaRPr lang="en-US" sz="1900" dirty="0">
                        <a:latin typeface="Calibri Light" panose="020F0302020204030204" pitchFamily="34" charset="0"/>
                      </a:endParaRPr>
                    </a:p>
                  </a:txBody>
                  <a:tcPr marL="95840" marR="95840" marT="47921" marB="47921">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1036290" rtl="0" eaLnBrk="1" latinLnBrk="0" hangingPunct="1">
                        <a:defRPr sz="2040" kern="1200">
                          <a:solidFill>
                            <a:schemeClr val="dk1"/>
                          </a:solidFill>
                          <a:latin typeface="Calibri"/>
                        </a:defRPr>
                      </a:lvl1pPr>
                      <a:lvl2pPr marL="518145" algn="l" defTabSz="1036290" rtl="0" eaLnBrk="1" latinLnBrk="0" hangingPunct="1">
                        <a:defRPr sz="2040" kern="1200">
                          <a:solidFill>
                            <a:schemeClr val="dk1"/>
                          </a:solidFill>
                          <a:latin typeface="Calibri"/>
                        </a:defRPr>
                      </a:lvl2pPr>
                      <a:lvl3pPr marL="1036290" algn="l" defTabSz="1036290" rtl="0" eaLnBrk="1" latinLnBrk="0" hangingPunct="1">
                        <a:defRPr sz="2040" kern="1200">
                          <a:solidFill>
                            <a:schemeClr val="dk1"/>
                          </a:solidFill>
                          <a:latin typeface="Calibri"/>
                        </a:defRPr>
                      </a:lvl3pPr>
                      <a:lvl4pPr marL="1554434" algn="l" defTabSz="1036290" rtl="0" eaLnBrk="1" latinLnBrk="0" hangingPunct="1">
                        <a:defRPr sz="2040" kern="1200">
                          <a:solidFill>
                            <a:schemeClr val="dk1"/>
                          </a:solidFill>
                          <a:latin typeface="Calibri"/>
                        </a:defRPr>
                      </a:lvl4pPr>
                      <a:lvl5pPr marL="2072579" algn="l" defTabSz="1036290" rtl="0" eaLnBrk="1" latinLnBrk="0" hangingPunct="1">
                        <a:defRPr sz="2040" kern="1200">
                          <a:solidFill>
                            <a:schemeClr val="dk1"/>
                          </a:solidFill>
                          <a:latin typeface="Calibri"/>
                        </a:defRPr>
                      </a:lvl5pPr>
                      <a:lvl6pPr marL="2590724" algn="l" defTabSz="1036290" rtl="0" eaLnBrk="1" latinLnBrk="0" hangingPunct="1">
                        <a:defRPr sz="2040" kern="1200">
                          <a:solidFill>
                            <a:schemeClr val="dk1"/>
                          </a:solidFill>
                          <a:latin typeface="Calibri"/>
                        </a:defRPr>
                      </a:lvl6pPr>
                      <a:lvl7pPr marL="3108869" algn="l" defTabSz="1036290" rtl="0" eaLnBrk="1" latinLnBrk="0" hangingPunct="1">
                        <a:defRPr sz="2040" kern="1200">
                          <a:solidFill>
                            <a:schemeClr val="dk1"/>
                          </a:solidFill>
                          <a:latin typeface="Calibri"/>
                        </a:defRPr>
                      </a:lvl7pPr>
                      <a:lvl8pPr marL="3627013" algn="l" defTabSz="1036290" rtl="0" eaLnBrk="1" latinLnBrk="0" hangingPunct="1">
                        <a:defRPr sz="2040" kern="1200">
                          <a:solidFill>
                            <a:schemeClr val="dk1"/>
                          </a:solidFill>
                          <a:latin typeface="Calibri"/>
                        </a:defRPr>
                      </a:lvl8pPr>
                      <a:lvl9pPr marL="4145158" algn="l" defTabSz="1036290" rtl="0" eaLnBrk="1" latinLnBrk="0" hangingPunct="1">
                        <a:defRPr sz="2040" kern="1200">
                          <a:solidFill>
                            <a:schemeClr val="dk1"/>
                          </a:solidFill>
                          <a:latin typeface="Calibri"/>
                        </a:defRPr>
                      </a:lvl9pPr>
                    </a:lstStyle>
                    <a:p>
                      <a:pPr algn="r"/>
                      <a:r>
                        <a:rPr lang="vi-VN" sz="1900" b="1" dirty="0">
                          <a:latin typeface="Calibri Light" panose="020F0302020204030204" pitchFamily="34" charset="0"/>
                        </a:rPr>
                        <a:t>Le Van Hieu</a:t>
                      </a:r>
                      <a:r>
                        <a:rPr lang="vi-VN" sz="1900" b="0" dirty="0">
                          <a:latin typeface="Calibri Light" panose="020F0302020204030204" pitchFamily="34" charset="0"/>
                        </a:rPr>
                        <a:t>, Bsc.</a:t>
                      </a:r>
                    </a:p>
                    <a:p>
                      <a:pPr marL="0" marR="0" lvl="0" indent="0" algn="r" defTabSz="914400" rtl="0" eaLnBrk="1" fontAlgn="auto" latinLnBrk="0" hangingPunct="1">
                        <a:lnSpc>
                          <a:spcPct val="100000"/>
                        </a:lnSpc>
                        <a:spcBef>
                          <a:spcPts val="0"/>
                        </a:spcBef>
                        <a:spcAft>
                          <a:spcPts val="0"/>
                        </a:spcAft>
                        <a:buClrTx/>
                        <a:buSzTx/>
                        <a:buFontTx/>
                        <a:buNone/>
                        <a:tabLst/>
                        <a:defRPr/>
                      </a:pPr>
                      <a:r>
                        <a:rPr lang="vi-VN" sz="1900" b="0" dirty="0">
                          <a:latin typeface="Calibri Light" panose="020F0302020204030204" pitchFamily="34" charset="0"/>
                        </a:rPr>
                        <a:t>Technician</a:t>
                      </a:r>
                    </a:p>
                  </a:txBody>
                  <a:tcPr marL="95840" marR="95840" marT="47921" marB="47921">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1058902023"/>
                  </a:ext>
                </a:extLst>
              </a:tr>
            </a:tbl>
          </a:graphicData>
        </a:graphic>
      </p:graphicFrame>
      <p:pic>
        <p:nvPicPr>
          <p:cNvPr id="24" name="Picture 23">
            <a:extLst>
              <a:ext uri="{FF2B5EF4-FFF2-40B4-BE49-F238E27FC236}">
                <a16:creationId xmlns:a16="http://schemas.microsoft.com/office/drawing/2014/main" id="{981B51CA-7BA1-6937-F7A8-C6C61FFAFB87}"/>
              </a:ext>
            </a:extLst>
          </p:cNvPr>
          <p:cNvPicPr>
            <a:picLocks noChangeAspect="1"/>
          </p:cNvPicPr>
          <p:nvPr/>
        </p:nvPicPr>
        <p:blipFill>
          <a:blip r:embed="rId5"/>
          <a:stretch>
            <a:fillRect/>
          </a:stretch>
        </p:blipFill>
        <p:spPr>
          <a:xfrm>
            <a:off x="4899815" y="1472843"/>
            <a:ext cx="1196185" cy="1196185"/>
          </a:xfrm>
          <a:prstGeom prst="rect">
            <a:avLst/>
          </a:prstGeom>
        </p:spPr>
      </p:pic>
      <p:sp>
        <p:nvSpPr>
          <p:cNvPr id="25" name="object 3">
            <a:extLst>
              <a:ext uri="{FF2B5EF4-FFF2-40B4-BE49-F238E27FC236}">
                <a16:creationId xmlns:a16="http://schemas.microsoft.com/office/drawing/2014/main" id="{D6AAC392-C526-8431-5F1E-C3A4AE4DF36D}"/>
              </a:ext>
            </a:extLst>
          </p:cNvPr>
          <p:cNvSpPr/>
          <p:nvPr/>
        </p:nvSpPr>
        <p:spPr>
          <a:xfrm>
            <a:off x="6874954" y="1492863"/>
            <a:ext cx="1116756" cy="1156144"/>
          </a:xfrm>
          <a:prstGeom prst="ellipse">
            <a:avLst/>
          </a:prstGeom>
          <a:blipFill>
            <a:blip r:embed="rId6" cstate="print"/>
            <a:stretch>
              <a:fillRect/>
            </a:stretch>
          </a:blipFill>
          <a:ln w="28575">
            <a:solidFill>
              <a:srgbClr val="00B050"/>
            </a:solidFill>
          </a:ln>
        </p:spPr>
        <p:txBody>
          <a:bodyPr wrap="square" lIns="0" tIns="0" rIns="0" bIns="0" rtlCol="0"/>
          <a:lstStyle/>
          <a:p>
            <a:endParaRPr sz="1588" dirty="0">
              <a:solidFill>
                <a:prstClr val="black"/>
              </a:solidFill>
              <a:latin typeface="Calibri Light" panose="020F0302020204030204" pitchFamily="34" charset="0"/>
            </a:endParaRPr>
          </a:p>
        </p:txBody>
      </p:sp>
      <p:pic>
        <p:nvPicPr>
          <p:cNvPr id="26" name="Picture 25">
            <a:extLst>
              <a:ext uri="{FF2B5EF4-FFF2-40B4-BE49-F238E27FC236}">
                <a16:creationId xmlns:a16="http://schemas.microsoft.com/office/drawing/2014/main" id="{D36448BC-2F22-0191-7A0B-CDFFC44DF07C}"/>
              </a:ext>
            </a:extLst>
          </p:cNvPr>
          <p:cNvPicPr>
            <a:picLocks noChangeAspect="1"/>
          </p:cNvPicPr>
          <p:nvPr/>
        </p:nvPicPr>
        <p:blipFill>
          <a:blip r:embed="rId7">
            <a:extLst>
              <a:ext uri="{BEBA8EAE-BF5A-486C-A8C5-ECC9F3942E4B}">
                <a14:imgProps xmlns:a14="http://schemas.microsoft.com/office/drawing/2010/main">
                  <a14:imgLayer r:embed="rId8">
                    <a14:imgEffect>
                      <a14:saturation sat="0"/>
                    </a14:imgEffect>
                  </a14:imgLayer>
                </a14:imgProps>
              </a:ext>
            </a:extLst>
          </a:blip>
          <a:stretch>
            <a:fillRect/>
          </a:stretch>
        </p:blipFill>
        <p:spPr>
          <a:xfrm>
            <a:off x="4977729" y="2767967"/>
            <a:ext cx="960364" cy="1132107"/>
          </a:xfrm>
          <a:prstGeom prst="ellipse">
            <a:avLst/>
          </a:prstGeom>
          <a:ln w="28575">
            <a:solidFill>
              <a:srgbClr val="00B050"/>
            </a:solidFill>
          </a:ln>
        </p:spPr>
      </p:pic>
      <p:sp>
        <p:nvSpPr>
          <p:cNvPr id="27" name="object 15">
            <a:extLst>
              <a:ext uri="{FF2B5EF4-FFF2-40B4-BE49-F238E27FC236}">
                <a16:creationId xmlns:a16="http://schemas.microsoft.com/office/drawing/2014/main" id="{9D679096-53FD-BABE-7F48-73B4941227BC}"/>
              </a:ext>
            </a:extLst>
          </p:cNvPr>
          <p:cNvSpPr/>
          <p:nvPr/>
        </p:nvSpPr>
        <p:spPr>
          <a:xfrm>
            <a:off x="6953149" y="2767966"/>
            <a:ext cx="960364" cy="1132107"/>
          </a:xfrm>
          <a:prstGeom prst="ellipse">
            <a:avLst/>
          </a:prstGeom>
          <a:blipFill>
            <a:blip r:embed="rId9" cstate="print"/>
            <a:stretch>
              <a:fillRect/>
            </a:stretch>
          </a:blipFill>
          <a:ln w="28575">
            <a:solidFill>
              <a:srgbClr val="00B050"/>
            </a:solidFill>
          </a:ln>
        </p:spPr>
        <p:txBody>
          <a:bodyPr wrap="square" lIns="0" tIns="0" rIns="0" bIns="0" rtlCol="0"/>
          <a:lstStyle/>
          <a:p>
            <a:endParaRPr sz="1588" dirty="0">
              <a:solidFill>
                <a:prstClr val="black"/>
              </a:solidFill>
              <a:latin typeface="Calibri Light" panose="020F0302020204030204" pitchFamily="34" charset="0"/>
            </a:endParaRPr>
          </a:p>
        </p:txBody>
      </p:sp>
      <p:pic>
        <p:nvPicPr>
          <p:cNvPr id="28" name="Picture 27" descr="Image preview">
            <a:extLst>
              <a:ext uri="{FF2B5EF4-FFF2-40B4-BE49-F238E27FC236}">
                <a16:creationId xmlns:a16="http://schemas.microsoft.com/office/drawing/2014/main" id="{FDE38FCC-4347-4790-057E-398510BA697E}"/>
              </a:ext>
            </a:extLst>
          </p:cNvPr>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6556" r="2646" b="15179"/>
          <a:stretch/>
        </p:blipFill>
        <p:spPr bwMode="auto">
          <a:xfrm>
            <a:off x="4961119" y="3999012"/>
            <a:ext cx="908919" cy="1132107"/>
          </a:xfrm>
          <a:prstGeom prst="ellipse">
            <a:avLst/>
          </a:prstGeom>
          <a:noFill/>
          <a:ln w="28575">
            <a:solidFill>
              <a:srgbClr val="00B050"/>
            </a:solidFill>
          </a:ln>
          <a:extLst>
            <a:ext uri="{909E8E84-426E-40DD-AFC4-6F175D3DCCD1}">
              <a14:hiddenFill xmlns:a14="http://schemas.microsoft.com/office/drawing/2010/main">
                <a:solidFill>
                  <a:srgbClr val="FFFFFF"/>
                </a:solidFill>
              </a14:hiddenFill>
            </a:ext>
          </a:extLst>
        </p:spPr>
      </p:pic>
      <p:sp>
        <p:nvSpPr>
          <p:cNvPr id="29" name="object 9">
            <a:extLst>
              <a:ext uri="{FF2B5EF4-FFF2-40B4-BE49-F238E27FC236}">
                <a16:creationId xmlns:a16="http://schemas.microsoft.com/office/drawing/2014/main" id="{D6E34D5D-5DC4-8693-6F0E-6CD66E6F54F2}"/>
              </a:ext>
            </a:extLst>
          </p:cNvPr>
          <p:cNvSpPr/>
          <p:nvPr/>
        </p:nvSpPr>
        <p:spPr>
          <a:xfrm>
            <a:off x="6982128" y="4019031"/>
            <a:ext cx="1009582" cy="1132107"/>
          </a:xfrm>
          <a:prstGeom prst="ellipse">
            <a:avLst/>
          </a:prstGeom>
          <a:blipFill>
            <a:blip r:embed="rId11" cstate="print"/>
            <a:stretch>
              <a:fillRect/>
            </a:stretch>
          </a:blipFill>
          <a:ln w="28575">
            <a:solidFill>
              <a:srgbClr val="00B050"/>
            </a:solidFill>
          </a:ln>
        </p:spPr>
        <p:txBody>
          <a:bodyPr wrap="square" lIns="0" tIns="0" rIns="0" bIns="0" rtlCol="0"/>
          <a:lstStyle/>
          <a:p>
            <a:endParaRPr sz="1588" dirty="0">
              <a:solidFill>
                <a:prstClr val="black"/>
              </a:solidFill>
              <a:latin typeface="Calibri Light" panose="020F0302020204030204" pitchFamily="34" charset="0"/>
            </a:endParaRPr>
          </a:p>
        </p:txBody>
      </p:sp>
      <p:pic>
        <p:nvPicPr>
          <p:cNvPr id="30" name="Picture 2" descr="Image preview">
            <a:extLst>
              <a:ext uri="{FF2B5EF4-FFF2-40B4-BE49-F238E27FC236}">
                <a16:creationId xmlns:a16="http://schemas.microsoft.com/office/drawing/2014/main" id="{3FDF0571-FD99-0902-1773-7B0F7547FF3B}"/>
              </a:ext>
            </a:extLst>
          </p:cNvPr>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t="22088"/>
          <a:stretch/>
        </p:blipFill>
        <p:spPr bwMode="auto">
          <a:xfrm>
            <a:off x="4534043" y="5474966"/>
            <a:ext cx="719563" cy="919602"/>
          </a:xfrm>
          <a:prstGeom prst="ellipse">
            <a:avLst/>
          </a:prstGeom>
          <a:noFill/>
          <a:ln w="28575">
            <a:solidFill>
              <a:srgbClr val="00B050"/>
            </a:solidFill>
          </a:ln>
          <a:extLst>
            <a:ext uri="{909E8E84-426E-40DD-AFC4-6F175D3DCCD1}">
              <a14:hiddenFill xmlns:a14="http://schemas.microsoft.com/office/drawing/2010/main">
                <a:solidFill>
                  <a:srgbClr val="FFFFFF"/>
                </a:solidFill>
              </a14:hiddenFill>
            </a:ext>
          </a:extLst>
        </p:spPr>
      </p:pic>
      <p:pic>
        <p:nvPicPr>
          <p:cNvPr id="31" name="Picture 30">
            <a:extLst>
              <a:ext uri="{FF2B5EF4-FFF2-40B4-BE49-F238E27FC236}">
                <a16:creationId xmlns:a16="http://schemas.microsoft.com/office/drawing/2014/main" id="{4CFAD145-C6A2-03A8-2C1D-B1B528CF9D1C}"/>
              </a:ext>
            </a:extLst>
          </p:cNvPr>
          <p:cNvPicPr>
            <a:picLocks noChangeAspect="1"/>
          </p:cNvPicPr>
          <p:nvPr/>
        </p:nvPicPr>
        <p:blipFill>
          <a:blip r:embed="rId13"/>
          <a:stretch>
            <a:fillRect/>
          </a:stretch>
        </p:blipFill>
        <p:spPr>
          <a:xfrm>
            <a:off x="5457911" y="5539001"/>
            <a:ext cx="824254" cy="819915"/>
          </a:xfrm>
          <a:prstGeom prst="ellipse">
            <a:avLst/>
          </a:prstGeom>
          <a:ln w="28575">
            <a:solidFill>
              <a:srgbClr val="00B050"/>
            </a:solidFill>
          </a:ln>
        </p:spPr>
      </p:pic>
      <p:pic>
        <p:nvPicPr>
          <p:cNvPr id="32" name="Picture 31">
            <a:extLst>
              <a:ext uri="{FF2B5EF4-FFF2-40B4-BE49-F238E27FC236}">
                <a16:creationId xmlns:a16="http://schemas.microsoft.com/office/drawing/2014/main" id="{CAD7579C-A435-52BD-07DC-56DC6CA1EE6B}"/>
              </a:ext>
            </a:extLst>
          </p:cNvPr>
          <p:cNvPicPr>
            <a:picLocks noChangeAspect="1"/>
          </p:cNvPicPr>
          <p:nvPr/>
        </p:nvPicPr>
        <p:blipFill>
          <a:blip r:embed="rId14"/>
          <a:stretch>
            <a:fillRect/>
          </a:stretch>
        </p:blipFill>
        <p:spPr>
          <a:xfrm>
            <a:off x="6897195" y="5406539"/>
            <a:ext cx="1179446" cy="1056455"/>
          </a:xfrm>
          <a:prstGeom prst="ellipse">
            <a:avLst/>
          </a:prstGeom>
          <a:ln w="28575">
            <a:solidFill>
              <a:srgbClr val="00B050"/>
            </a:solidFill>
          </a:ln>
        </p:spPr>
      </p:pic>
    </p:spTree>
    <p:extLst>
      <p:ext uri="{BB962C8B-B14F-4D97-AF65-F5344CB8AC3E}">
        <p14:creationId xmlns:p14="http://schemas.microsoft.com/office/powerpoint/2010/main" val="39003692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6565" y="304165"/>
            <a:ext cx="10515600" cy="1325563"/>
          </a:xfrm>
        </p:spPr>
        <p:txBody>
          <a:bodyPr/>
          <a:lstStyle/>
          <a:p>
            <a:r>
              <a:rPr lang="en-US" altLang="en-US" dirty="0"/>
              <a:t>Terms</a:t>
            </a:r>
          </a:p>
        </p:txBody>
      </p:sp>
      <p:sp>
        <p:nvSpPr>
          <p:cNvPr id="3" name="Content Placeholder 2"/>
          <p:cNvSpPr>
            <a:spLocks noGrp="1"/>
          </p:cNvSpPr>
          <p:nvPr>
            <p:ph idx="1"/>
          </p:nvPr>
        </p:nvSpPr>
        <p:spPr>
          <a:xfrm>
            <a:off x="838200" y="1630045"/>
            <a:ext cx="8134350" cy="4547235"/>
          </a:xfrm>
        </p:spPr>
        <p:txBody>
          <a:bodyPr>
            <a:normAutofit fontScale="82500" lnSpcReduction="20000"/>
          </a:bodyPr>
          <a:lstStyle/>
          <a:p>
            <a:pPr algn="just"/>
            <a:r>
              <a:rPr lang="en-US" dirty="0"/>
              <a:t>For example, my </a:t>
            </a:r>
            <a:r>
              <a:rPr lang="en-US" b="1" dirty="0"/>
              <a:t>paternal</a:t>
            </a:r>
            <a:r>
              <a:rPr lang="en-US" dirty="0"/>
              <a:t> chromosome can have a base </a:t>
            </a:r>
            <a:r>
              <a:rPr lang="en-US" b="1" dirty="0"/>
              <a:t>A</a:t>
            </a:r>
            <a:r>
              <a:rPr lang="en-US" dirty="0"/>
              <a:t> and </a:t>
            </a:r>
            <a:r>
              <a:rPr lang="en-US" b="1" dirty="0"/>
              <a:t>maternal</a:t>
            </a:r>
            <a:r>
              <a:rPr lang="en-US" dirty="0"/>
              <a:t> chromosome can have a base </a:t>
            </a:r>
            <a:r>
              <a:rPr lang="en-US" b="1" dirty="0"/>
              <a:t>G</a:t>
            </a:r>
            <a:r>
              <a:rPr lang="en-US" dirty="0"/>
              <a:t> (on the +strand of the DNA) at that position. Such a</a:t>
            </a:r>
            <a:r>
              <a:rPr lang="en-US" b="1" dirty="0"/>
              <a:t> one-nucleotide variation</a:t>
            </a:r>
            <a:r>
              <a:rPr lang="en-US" dirty="0"/>
              <a:t> is called a </a:t>
            </a:r>
            <a:r>
              <a:rPr lang="en-US" b="1" dirty="0"/>
              <a:t>single-nucleotide variant</a:t>
            </a:r>
            <a:r>
              <a:rPr lang="en-US" dirty="0"/>
              <a:t> (SNV) and the two versions are called </a:t>
            </a:r>
            <a:r>
              <a:rPr lang="en-US" b="1" dirty="0"/>
              <a:t>alleles</a:t>
            </a:r>
            <a:r>
              <a:rPr lang="en-US" dirty="0"/>
              <a:t>. So in the example case, I would be carrying both an allele A and an allele G at that SNV, whereas you might be carrying two copies of allele A at the same SNV. </a:t>
            </a:r>
          </a:p>
          <a:p>
            <a:pPr algn="just"/>
            <a:r>
              <a:rPr lang="en-US" dirty="0"/>
              <a:t>My genotype would be AG and yours AA. An individual having different </a:t>
            </a:r>
            <a:r>
              <a:rPr lang="en-US" b="1" dirty="0"/>
              <a:t>alleles</a:t>
            </a:r>
            <a:r>
              <a:rPr lang="en-US" dirty="0"/>
              <a:t> on his/her two genomes is </a:t>
            </a:r>
            <a:r>
              <a:rPr lang="en-US" b="1" dirty="0"/>
              <a:t>heterozygous</a:t>
            </a:r>
            <a:r>
              <a:rPr lang="en-US" dirty="0"/>
              <a:t> at that locus, and an individual having two copies of the same allele is </a:t>
            </a:r>
            <a:r>
              <a:rPr lang="en-US" b="1" dirty="0"/>
              <a:t>homozygous</a:t>
            </a:r>
            <a:r>
              <a:rPr lang="en-US" dirty="0"/>
              <a:t> at that locus.</a:t>
            </a:r>
          </a:p>
          <a:p>
            <a:pPr algn="just"/>
            <a:r>
              <a:rPr lang="en-US" dirty="0"/>
              <a:t>Since each individual has two copies of the genome, there are individuals with three possible genetic types (called </a:t>
            </a:r>
            <a:r>
              <a:rPr lang="en-US" b="1" dirty="0"/>
              <a:t>genotypes</a:t>
            </a:r>
            <a:r>
              <a:rPr lang="en-US" dirty="0"/>
              <a:t>) at this SNP</a:t>
            </a:r>
            <a:r>
              <a:rPr lang="en-US" altLang="en-US" dirty="0"/>
              <a:t>. We denote each genotype by the number of copies of allele 1 that the genotype contains (i.e. genotype can be 0, 1 or 2).</a:t>
            </a:r>
          </a:p>
        </p:txBody>
      </p:sp>
      <p:sp>
        <p:nvSpPr>
          <p:cNvPr id="6" name="Text Box 5"/>
          <p:cNvSpPr txBox="1"/>
          <p:nvPr/>
        </p:nvSpPr>
        <p:spPr>
          <a:xfrm>
            <a:off x="9687463" y="1727200"/>
            <a:ext cx="1731645" cy="861774"/>
          </a:xfrm>
          <a:prstGeom prst="rect">
            <a:avLst/>
          </a:prstGeom>
          <a:solidFill>
            <a:schemeClr val="accent6"/>
          </a:solidFill>
        </p:spPr>
        <p:txBody>
          <a:bodyPr wrap="square" rtlCol="0">
            <a:spAutoFit/>
          </a:bodyPr>
          <a:lstStyle/>
          <a:p>
            <a:r>
              <a:rPr lang="en-US" altLang="en-US" sz="1000" b="1" dirty="0">
                <a:solidFill>
                  <a:schemeClr val="bg1"/>
                </a:solidFill>
                <a:latin typeface="Courier New" panose="02070309020205020404" pitchFamily="49" charset="0"/>
                <a:cs typeface="Courier New" panose="02070309020205020404" pitchFamily="49" charset="0"/>
              </a:rPr>
              <a:t>p chr10   +  ---G---</a:t>
            </a:r>
          </a:p>
          <a:p>
            <a:r>
              <a:rPr lang="en-US" altLang="en-US" sz="1000" b="1" dirty="0">
                <a:solidFill>
                  <a:schemeClr val="bg1"/>
                </a:solidFill>
                <a:latin typeface="Courier New" panose="02070309020205020404" pitchFamily="49" charset="0"/>
                <a:cs typeface="Courier New" panose="02070309020205020404" pitchFamily="49" charset="0"/>
              </a:rPr>
              <a:t>          -  ---C---</a:t>
            </a:r>
          </a:p>
          <a:p>
            <a:endParaRPr lang="en-US" altLang="en-US" sz="1000" b="1" dirty="0">
              <a:solidFill>
                <a:schemeClr val="bg1"/>
              </a:solidFill>
              <a:latin typeface="Courier New" panose="02070309020205020404" pitchFamily="49" charset="0"/>
              <a:cs typeface="Courier New" panose="02070309020205020404" pitchFamily="49" charset="0"/>
              <a:sym typeface="+mn-ea"/>
            </a:endParaRPr>
          </a:p>
          <a:p>
            <a:r>
              <a:rPr lang="en-US" altLang="en-US" sz="1000" b="1" dirty="0">
                <a:solidFill>
                  <a:schemeClr val="bg1"/>
                </a:solidFill>
                <a:latin typeface="Courier New" panose="02070309020205020404" pitchFamily="49" charset="0"/>
                <a:cs typeface="Courier New" panose="02070309020205020404" pitchFamily="49" charset="0"/>
                <a:sym typeface="+mn-ea"/>
              </a:rPr>
              <a:t>m chr10   +  ---G---</a:t>
            </a:r>
            <a:endParaRPr lang="en-US" altLang="en-US" sz="1000" b="1" dirty="0">
              <a:solidFill>
                <a:schemeClr val="bg1"/>
              </a:solidFill>
              <a:latin typeface="Courier New" panose="02070309020205020404" pitchFamily="49" charset="0"/>
              <a:cs typeface="Courier New" panose="02070309020205020404" pitchFamily="49" charset="0"/>
            </a:endParaRPr>
          </a:p>
          <a:p>
            <a:r>
              <a:rPr lang="en-US" altLang="en-US" sz="1000" b="1" dirty="0">
                <a:solidFill>
                  <a:schemeClr val="bg1"/>
                </a:solidFill>
                <a:latin typeface="Courier New" panose="02070309020205020404" pitchFamily="49" charset="0"/>
                <a:cs typeface="Courier New" panose="02070309020205020404" pitchFamily="49" charset="0"/>
                <a:sym typeface="+mn-ea"/>
              </a:rPr>
              <a:t>          -  ---C---</a:t>
            </a:r>
            <a:endParaRPr lang="en-US" altLang="en-US" sz="1000" b="1" dirty="0">
              <a:solidFill>
                <a:schemeClr val="bg1"/>
              </a:solidFill>
              <a:latin typeface="Courier New" panose="02070309020205020404" pitchFamily="49" charset="0"/>
              <a:cs typeface="Courier New" panose="02070309020205020404" pitchFamily="49" charset="0"/>
            </a:endParaRPr>
          </a:p>
        </p:txBody>
      </p:sp>
      <p:sp>
        <p:nvSpPr>
          <p:cNvPr id="7" name="Text Box 6"/>
          <p:cNvSpPr txBox="1"/>
          <p:nvPr/>
        </p:nvSpPr>
        <p:spPr>
          <a:xfrm>
            <a:off x="9687463" y="3175635"/>
            <a:ext cx="1731645" cy="861774"/>
          </a:xfrm>
          <a:prstGeom prst="rect">
            <a:avLst/>
          </a:prstGeom>
          <a:solidFill>
            <a:schemeClr val="accent1"/>
          </a:solidFill>
        </p:spPr>
        <p:txBody>
          <a:bodyPr wrap="square" rtlCol="0">
            <a:spAutoFit/>
          </a:bodyPr>
          <a:lstStyle/>
          <a:p>
            <a:r>
              <a:rPr lang="en-US" altLang="en-US" sz="1000" b="1" dirty="0">
                <a:solidFill>
                  <a:schemeClr val="bg1"/>
                </a:solidFill>
                <a:latin typeface="Courier New" panose="02070309020205020404" pitchFamily="49" charset="0"/>
                <a:cs typeface="Courier New" panose="02070309020205020404" pitchFamily="49" charset="0"/>
              </a:rPr>
              <a:t>p chr10   +  ---T---</a:t>
            </a:r>
          </a:p>
          <a:p>
            <a:r>
              <a:rPr lang="en-US" altLang="en-US" sz="1000" b="1" dirty="0">
                <a:solidFill>
                  <a:schemeClr val="bg1"/>
                </a:solidFill>
                <a:latin typeface="Courier New" panose="02070309020205020404" pitchFamily="49" charset="0"/>
                <a:cs typeface="Courier New" panose="02070309020205020404" pitchFamily="49" charset="0"/>
              </a:rPr>
              <a:t>          -  ---A---</a:t>
            </a:r>
          </a:p>
          <a:p>
            <a:endParaRPr lang="en-US" altLang="en-US" sz="1000" b="1" dirty="0">
              <a:solidFill>
                <a:schemeClr val="bg1"/>
              </a:solidFill>
              <a:latin typeface="Courier New" panose="02070309020205020404" pitchFamily="49" charset="0"/>
              <a:cs typeface="Courier New" panose="02070309020205020404" pitchFamily="49" charset="0"/>
              <a:sym typeface="+mn-ea"/>
            </a:endParaRPr>
          </a:p>
          <a:p>
            <a:r>
              <a:rPr lang="en-US" altLang="en-US" sz="1000" b="1" dirty="0">
                <a:solidFill>
                  <a:schemeClr val="bg1"/>
                </a:solidFill>
                <a:latin typeface="Courier New" panose="02070309020205020404" pitchFamily="49" charset="0"/>
                <a:cs typeface="Courier New" panose="02070309020205020404" pitchFamily="49" charset="0"/>
                <a:sym typeface="+mn-ea"/>
              </a:rPr>
              <a:t>m chr10   +  ---T---</a:t>
            </a:r>
            <a:endParaRPr lang="en-US" altLang="en-US" sz="1000" b="1" dirty="0">
              <a:solidFill>
                <a:schemeClr val="bg1"/>
              </a:solidFill>
              <a:latin typeface="Courier New" panose="02070309020205020404" pitchFamily="49" charset="0"/>
              <a:cs typeface="Courier New" panose="02070309020205020404" pitchFamily="49" charset="0"/>
            </a:endParaRPr>
          </a:p>
          <a:p>
            <a:r>
              <a:rPr lang="en-US" altLang="en-US" sz="1000" b="1" dirty="0">
                <a:solidFill>
                  <a:schemeClr val="bg1"/>
                </a:solidFill>
                <a:latin typeface="Courier New" panose="02070309020205020404" pitchFamily="49" charset="0"/>
                <a:cs typeface="Courier New" panose="02070309020205020404" pitchFamily="49" charset="0"/>
                <a:sym typeface="+mn-ea"/>
              </a:rPr>
              <a:t>          -  ---A---</a:t>
            </a:r>
            <a:endParaRPr lang="en-US" altLang="en-US" sz="1000" b="1" dirty="0">
              <a:solidFill>
                <a:schemeClr val="bg1"/>
              </a:solidFill>
              <a:latin typeface="Courier New" panose="02070309020205020404" pitchFamily="49" charset="0"/>
              <a:cs typeface="Courier New" panose="02070309020205020404" pitchFamily="49" charset="0"/>
            </a:endParaRPr>
          </a:p>
        </p:txBody>
      </p:sp>
      <p:grpSp>
        <p:nvGrpSpPr>
          <p:cNvPr id="8" name="Group 7"/>
          <p:cNvGrpSpPr/>
          <p:nvPr/>
        </p:nvGrpSpPr>
        <p:grpSpPr>
          <a:xfrm>
            <a:off x="9687463" y="4624070"/>
            <a:ext cx="1731010" cy="807085"/>
            <a:chOff x="16199" y="7866"/>
            <a:chExt cx="2726" cy="1271"/>
          </a:xfrm>
        </p:grpSpPr>
        <p:sp>
          <p:nvSpPr>
            <p:cNvPr id="9" name="Text Box 8"/>
            <p:cNvSpPr txBox="1"/>
            <p:nvPr/>
          </p:nvSpPr>
          <p:spPr>
            <a:xfrm>
              <a:off x="16199" y="7866"/>
              <a:ext cx="2727" cy="628"/>
            </a:xfrm>
            <a:prstGeom prst="rect">
              <a:avLst/>
            </a:prstGeom>
            <a:solidFill>
              <a:schemeClr val="accent6"/>
            </a:solidFill>
          </p:spPr>
          <p:txBody>
            <a:bodyPr wrap="square" rtlCol="0">
              <a:spAutoFit/>
            </a:bodyPr>
            <a:lstStyle/>
            <a:p>
              <a:r>
                <a:rPr lang="en-US" altLang="en-US" sz="1000" b="1" dirty="0">
                  <a:solidFill>
                    <a:schemeClr val="bg1"/>
                  </a:solidFill>
                  <a:latin typeface="Courier New" panose="02070309020205020404" pitchFamily="49" charset="0"/>
                  <a:cs typeface="Courier New" panose="02070309020205020404" pitchFamily="49" charset="0"/>
                </a:rPr>
                <a:t>p chr10   +  ---G---</a:t>
              </a:r>
            </a:p>
            <a:p>
              <a:r>
                <a:rPr lang="en-US" altLang="en-US" sz="1000" b="1" dirty="0">
                  <a:solidFill>
                    <a:schemeClr val="bg1"/>
                  </a:solidFill>
                  <a:latin typeface="Courier New" panose="02070309020205020404" pitchFamily="49" charset="0"/>
                  <a:cs typeface="Courier New" panose="02070309020205020404" pitchFamily="49" charset="0"/>
                </a:rPr>
                <a:t>          -  ---C---</a:t>
              </a:r>
            </a:p>
          </p:txBody>
        </p:sp>
        <p:sp>
          <p:nvSpPr>
            <p:cNvPr id="10" name="Text Box 9"/>
            <p:cNvSpPr txBox="1"/>
            <p:nvPr/>
          </p:nvSpPr>
          <p:spPr>
            <a:xfrm>
              <a:off x="16199" y="8509"/>
              <a:ext cx="2727" cy="628"/>
            </a:xfrm>
            <a:prstGeom prst="rect">
              <a:avLst/>
            </a:prstGeom>
            <a:solidFill>
              <a:schemeClr val="accent1"/>
            </a:solidFill>
          </p:spPr>
          <p:txBody>
            <a:bodyPr wrap="square" rtlCol="0">
              <a:spAutoFit/>
            </a:bodyPr>
            <a:lstStyle/>
            <a:p>
              <a:r>
                <a:rPr lang="en-US" altLang="en-US" sz="1000" b="1" dirty="0">
                  <a:solidFill>
                    <a:schemeClr val="bg1"/>
                  </a:solidFill>
                  <a:latin typeface="Courier New" panose="02070309020205020404" pitchFamily="49" charset="0"/>
                  <a:cs typeface="Courier New" panose="02070309020205020404" pitchFamily="49" charset="0"/>
                  <a:sym typeface="+mn-ea"/>
                </a:rPr>
                <a:t>m chr10   +  ---T---</a:t>
              </a:r>
              <a:endParaRPr lang="en-US" altLang="en-US" sz="1000" b="1" dirty="0">
                <a:solidFill>
                  <a:schemeClr val="bg1"/>
                </a:solidFill>
                <a:latin typeface="Courier New" panose="02070309020205020404" pitchFamily="49" charset="0"/>
                <a:cs typeface="Courier New" panose="02070309020205020404" pitchFamily="49" charset="0"/>
              </a:endParaRPr>
            </a:p>
            <a:p>
              <a:r>
                <a:rPr lang="en-US" altLang="en-US" sz="1000" b="1" dirty="0">
                  <a:solidFill>
                    <a:schemeClr val="bg1"/>
                  </a:solidFill>
                  <a:latin typeface="Courier New" panose="02070309020205020404" pitchFamily="49" charset="0"/>
                  <a:cs typeface="Courier New" panose="02070309020205020404" pitchFamily="49" charset="0"/>
                  <a:sym typeface="+mn-ea"/>
                </a:rPr>
                <a:t>          -  ---A---</a:t>
              </a:r>
              <a:endParaRPr lang="en-US" altLang="en-US" sz="1000" b="1" dirty="0">
                <a:solidFill>
                  <a:schemeClr val="bg1"/>
                </a:solidFill>
                <a:latin typeface="Courier New" panose="02070309020205020404" pitchFamily="49" charset="0"/>
                <a:cs typeface="Courier New" panose="02070309020205020404" pitchFamily="49" charset="0"/>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stretch>
            <a:fillRect/>
          </a:stretch>
        </p:blipFill>
        <p:spPr>
          <a:xfrm>
            <a:off x="984885" y="913765"/>
            <a:ext cx="10222865" cy="4894580"/>
          </a:xfrm>
          <a:prstGeom prst="rect">
            <a:avLst/>
          </a:prstGeom>
        </p:spPr>
      </p:pic>
      <p:sp>
        <p:nvSpPr>
          <p:cNvPr id="7" name="Text Box 6"/>
          <p:cNvSpPr txBox="1"/>
          <p:nvPr/>
        </p:nvSpPr>
        <p:spPr>
          <a:xfrm>
            <a:off x="500380" y="6367780"/>
            <a:ext cx="8417560" cy="306705"/>
          </a:xfrm>
          <a:prstGeom prst="rect">
            <a:avLst/>
          </a:prstGeom>
          <a:noFill/>
        </p:spPr>
        <p:txBody>
          <a:bodyPr wrap="square" rtlCol="0" anchor="t">
            <a:spAutoFit/>
          </a:bodyPr>
          <a:lstStyle/>
          <a:p>
            <a:r>
              <a:rPr lang="en-US" sz="1400" dirty="0">
                <a:latin typeface="Calibri Light" panose="020F0302020204030204" pitchFamily="34" charset="0"/>
              </a:rPr>
              <a:t>https://sg.idtdna.com/pages/education/decoded/article/genotyping-terms-to-know</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0FA286-5103-5AF6-2F0D-E35D7654E755}"/>
              </a:ext>
            </a:extLst>
          </p:cNvPr>
          <p:cNvSpPr>
            <a:spLocks noGrp="1"/>
          </p:cNvSpPr>
          <p:nvPr>
            <p:ph type="title"/>
          </p:nvPr>
        </p:nvSpPr>
        <p:spPr>
          <a:xfrm>
            <a:off x="838200" y="233779"/>
            <a:ext cx="10515600" cy="689234"/>
          </a:xfrm>
        </p:spPr>
        <p:txBody>
          <a:bodyPr>
            <a:normAutofit fontScale="90000"/>
          </a:bodyPr>
          <a:lstStyle/>
          <a:p>
            <a:pPr algn="ctr"/>
            <a:r>
              <a:rPr lang="vi-VN" dirty="0"/>
              <a:t>Allele Frequency</a:t>
            </a:r>
            <a:endParaRPr lang="en-US" dirty="0"/>
          </a:p>
        </p:txBody>
      </p:sp>
      <p:pic>
        <p:nvPicPr>
          <p:cNvPr id="5" name="Content Placeholder 4">
            <a:extLst>
              <a:ext uri="{FF2B5EF4-FFF2-40B4-BE49-F238E27FC236}">
                <a16:creationId xmlns:a16="http://schemas.microsoft.com/office/drawing/2014/main" id="{FB31EAAF-91C5-D0BF-D13F-3FBC21D948AD}"/>
              </a:ext>
            </a:extLst>
          </p:cNvPr>
          <p:cNvPicPr>
            <a:picLocks noGrp="1" noChangeAspect="1"/>
          </p:cNvPicPr>
          <p:nvPr>
            <p:ph idx="1"/>
          </p:nvPr>
        </p:nvPicPr>
        <p:blipFill>
          <a:blip r:embed="rId2"/>
          <a:stretch>
            <a:fillRect/>
          </a:stretch>
        </p:blipFill>
        <p:spPr>
          <a:xfrm>
            <a:off x="2441761" y="1175655"/>
            <a:ext cx="7057064" cy="4917330"/>
          </a:xfrm>
        </p:spPr>
      </p:pic>
      <p:sp>
        <p:nvSpPr>
          <p:cNvPr id="7" name="TextBox 6">
            <a:extLst>
              <a:ext uri="{FF2B5EF4-FFF2-40B4-BE49-F238E27FC236}">
                <a16:creationId xmlns:a16="http://schemas.microsoft.com/office/drawing/2014/main" id="{54E5AFA8-7687-2513-B348-3A53929CEA20}"/>
              </a:ext>
            </a:extLst>
          </p:cNvPr>
          <p:cNvSpPr txBox="1"/>
          <p:nvPr/>
        </p:nvSpPr>
        <p:spPr>
          <a:xfrm>
            <a:off x="5842519" y="6356912"/>
            <a:ext cx="6097554" cy="338554"/>
          </a:xfrm>
          <a:prstGeom prst="rect">
            <a:avLst/>
          </a:prstGeom>
          <a:noFill/>
        </p:spPr>
        <p:txBody>
          <a:bodyPr wrap="square">
            <a:spAutoFit/>
          </a:bodyPr>
          <a:lstStyle/>
          <a:p>
            <a:r>
              <a:rPr lang="en-US" sz="1600" dirty="0"/>
              <a:t>https://gnomad.broadinstitute.org/variant/16-79619835-G-A</a:t>
            </a:r>
          </a:p>
        </p:txBody>
      </p:sp>
    </p:spTree>
    <p:extLst>
      <p:ext uri="{BB962C8B-B14F-4D97-AF65-F5344CB8AC3E}">
        <p14:creationId xmlns:p14="http://schemas.microsoft.com/office/powerpoint/2010/main" val="19731432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7FD2AD-16FB-CA44-27D5-2FAE4147B9D2}"/>
              </a:ext>
            </a:extLst>
          </p:cNvPr>
          <p:cNvSpPr>
            <a:spLocks noGrp="1"/>
          </p:cNvSpPr>
          <p:nvPr>
            <p:ph type="title"/>
          </p:nvPr>
        </p:nvSpPr>
        <p:spPr/>
        <p:txBody>
          <a:bodyPr/>
          <a:lstStyle/>
          <a:p>
            <a:pPr algn="ctr"/>
            <a:r>
              <a:rPr lang="en-US" dirty="0"/>
              <a:t>Minor Allele Frequency </a:t>
            </a:r>
            <a:r>
              <a:rPr lang="vi-VN" dirty="0"/>
              <a:t>(MAF)</a:t>
            </a:r>
            <a:r>
              <a:rPr lang="en-US" dirty="0"/>
              <a:t> in Single Nucleotide Variants</a:t>
            </a:r>
          </a:p>
        </p:txBody>
      </p:sp>
      <p:sp>
        <p:nvSpPr>
          <p:cNvPr id="3" name="Content Placeholder 2">
            <a:extLst>
              <a:ext uri="{FF2B5EF4-FFF2-40B4-BE49-F238E27FC236}">
                <a16:creationId xmlns:a16="http://schemas.microsoft.com/office/drawing/2014/main" id="{BB793F7F-9493-9587-B2D0-22B67E4F7FB6}"/>
              </a:ext>
            </a:extLst>
          </p:cNvPr>
          <p:cNvSpPr>
            <a:spLocks noGrp="1"/>
          </p:cNvSpPr>
          <p:nvPr>
            <p:ph idx="1"/>
          </p:nvPr>
        </p:nvSpPr>
        <p:spPr/>
        <p:txBody>
          <a:bodyPr>
            <a:normAutofit fontScale="92500" lnSpcReduction="10000"/>
          </a:bodyPr>
          <a:lstStyle/>
          <a:p>
            <a:pPr algn="just"/>
            <a:r>
              <a:rPr lang="en-US" b="1" i="0" dirty="0">
                <a:solidFill>
                  <a:srgbClr val="202122"/>
                </a:solidFill>
                <a:effectLst/>
              </a:rPr>
              <a:t>Minor allele frequency</a:t>
            </a:r>
            <a:r>
              <a:rPr lang="en-US" b="0" i="0" dirty="0">
                <a:solidFill>
                  <a:srgbClr val="202122"/>
                </a:solidFill>
                <a:effectLst/>
              </a:rPr>
              <a:t> (</a:t>
            </a:r>
            <a:r>
              <a:rPr lang="en-US" b="1" i="0" dirty="0">
                <a:solidFill>
                  <a:srgbClr val="202122"/>
                </a:solidFill>
                <a:effectLst/>
              </a:rPr>
              <a:t>MAF</a:t>
            </a:r>
            <a:r>
              <a:rPr lang="en-US" b="0" i="0" dirty="0">
                <a:solidFill>
                  <a:srgbClr val="202122"/>
                </a:solidFill>
                <a:effectLst/>
              </a:rPr>
              <a:t>) is the frequency at which the </a:t>
            </a:r>
            <a:r>
              <a:rPr lang="en-US" b="0" i="1" dirty="0">
                <a:solidFill>
                  <a:srgbClr val="202122"/>
                </a:solidFill>
                <a:effectLst/>
              </a:rPr>
              <a:t>second most common</a:t>
            </a:r>
            <a:r>
              <a:rPr lang="en-US" b="0" i="0" dirty="0">
                <a:solidFill>
                  <a:srgbClr val="202122"/>
                </a:solidFill>
                <a:effectLst/>
              </a:rPr>
              <a:t> </a:t>
            </a:r>
            <a:r>
              <a:rPr lang="en-US" b="0" i="0" u="none" strike="noStrike" dirty="0">
                <a:solidFill>
                  <a:srgbClr val="3366CC"/>
                </a:solidFill>
                <a:effectLst/>
                <a:hlinkClick r:id="rId2" tooltip="Allele"/>
              </a:rPr>
              <a:t>allele</a:t>
            </a:r>
            <a:r>
              <a:rPr lang="en-US" b="0" i="0" dirty="0">
                <a:solidFill>
                  <a:srgbClr val="202122"/>
                </a:solidFill>
                <a:effectLst/>
              </a:rPr>
              <a:t> occurs in a given population. </a:t>
            </a:r>
            <a:endParaRPr lang="vi-VN" b="0" i="0" dirty="0">
              <a:solidFill>
                <a:srgbClr val="202122"/>
              </a:solidFill>
              <a:effectLst/>
            </a:endParaRPr>
          </a:p>
          <a:p>
            <a:pPr algn="just"/>
            <a:r>
              <a:rPr lang="en-US" b="0" i="0" u="none" strike="noStrike" dirty="0">
                <a:solidFill>
                  <a:srgbClr val="3366CC"/>
                </a:solidFill>
                <a:effectLst/>
                <a:hlinkClick r:id="rId3" tooltip="Single nucleotide polymorphism"/>
              </a:rPr>
              <a:t>Single nucleotide polymorphisms</a:t>
            </a:r>
            <a:r>
              <a:rPr lang="en-US" b="0" i="0" dirty="0">
                <a:solidFill>
                  <a:srgbClr val="202122"/>
                </a:solidFill>
                <a:effectLst/>
              </a:rPr>
              <a:t> (SNPs) with a minor allele frequency of 0.05 (5%) or greater were targeted by the </a:t>
            </a:r>
            <a:r>
              <a:rPr lang="en-US" b="0" i="0" u="none" strike="noStrike" dirty="0">
                <a:solidFill>
                  <a:srgbClr val="3366CC"/>
                </a:solidFill>
                <a:effectLst/>
                <a:hlinkClick r:id="rId4" tooltip="HapMap"/>
              </a:rPr>
              <a:t>HapMap</a:t>
            </a:r>
            <a:r>
              <a:rPr lang="en-US" b="0" i="0" dirty="0">
                <a:solidFill>
                  <a:srgbClr val="202122"/>
                </a:solidFill>
                <a:effectLst/>
              </a:rPr>
              <a:t> project.</a:t>
            </a:r>
            <a:r>
              <a:rPr lang="en-US" b="0" i="0" u="none" strike="noStrike" baseline="30000" dirty="0">
                <a:solidFill>
                  <a:srgbClr val="3366CC"/>
                </a:solidFill>
                <a:effectLst/>
                <a:hlinkClick r:id="rId5"/>
              </a:rPr>
              <a:t>[2]</a:t>
            </a:r>
            <a:endParaRPr lang="en-US" b="0" i="0" dirty="0">
              <a:solidFill>
                <a:srgbClr val="202122"/>
              </a:solidFill>
              <a:effectLst/>
            </a:endParaRPr>
          </a:p>
          <a:p>
            <a:pPr algn="just"/>
            <a:r>
              <a:rPr lang="en-US" b="0" i="0" dirty="0">
                <a:solidFill>
                  <a:srgbClr val="202122"/>
                </a:solidFill>
                <a:effectLst/>
              </a:rPr>
              <a:t>MAF is widely used in </a:t>
            </a:r>
            <a:r>
              <a:rPr lang="en-US" b="0" i="0" u="none" strike="noStrike" dirty="0">
                <a:solidFill>
                  <a:srgbClr val="3366CC"/>
                </a:solidFill>
                <a:effectLst/>
                <a:hlinkClick r:id="rId6" tooltip="Population genetics"/>
              </a:rPr>
              <a:t>population genetics</a:t>
            </a:r>
            <a:r>
              <a:rPr lang="en-US" b="0" i="0" dirty="0">
                <a:solidFill>
                  <a:srgbClr val="202122"/>
                </a:solidFill>
                <a:effectLst/>
              </a:rPr>
              <a:t> studies because it provides information to differentiate between common and rare variants in the population. </a:t>
            </a:r>
            <a:endParaRPr lang="vi-VN" b="0" i="0" dirty="0">
              <a:solidFill>
                <a:srgbClr val="202122"/>
              </a:solidFill>
              <a:effectLst/>
            </a:endParaRPr>
          </a:p>
          <a:p>
            <a:pPr algn="just"/>
            <a:r>
              <a:rPr lang="en-US" b="0" i="0" dirty="0">
                <a:solidFill>
                  <a:srgbClr val="202122"/>
                </a:solidFill>
                <a:effectLst/>
              </a:rPr>
              <a:t>As an example, a 2015 study sequenced the whole </a:t>
            </a:r>
            <a:r>
              <a:rPr lang="en-US" b="0" i="0" u="none" strike="noStrike" dirty="0">
                <a:solidFill>
                  <a:srgbClr val="3366CC"/>
                </a:solidFill>
                <a:effectLst/>
                <a:hlinkClick r:id="rId7" tooltip="Genome"/>
              </a:rPr>
              <a:t>genomes</a:t>
            </a:r>
            <a:r>
              <a:rPr lang="en-US" b="0" i="0" dirty="0">
                <a:solidFill>
                  <a:srgbClr val="202122"/>
                </a:solidFill>
                <a:effectLst/>
              </a:rPr>
              <a:t> of 2,120 </a:t>
            </a:r>
            <a:r>
              <a:rPr lang="en-US" b="0" i="0" u="none" strike="noStrike" dirty="0">
                <a:solidFill>
                  <a:srgbClr val="3366CC"/>
                </a:solidFill>
                <a:effectLst/>
                <a:hlinkClick r:id="rId8" tooltip="Sardinian people"/>
              </a:rPr>
              <a:t>Sardinian individuals</a:t>
            </a:r>
            <a:r>
              <a:rPr lang="en-US" b="0" i="0" dirty="0">
                <a:solidFill>
                  <a:srgbClr val="202122"/>
                </a:solidFill>
                <a:effectLst/>
              </a:rPr>
              <a:t>. The authors classified the variants found in the study in three classes according to their MAF. It was observed that rare variants (MAF &lt; 0.05) appeared more frequently in coding regions than common variants (MAF &gt; 0.05) in this population.</a:t>
            </a:r>
            <a:r>
              <a:rPr lang="en-US" b="0" i="0" u="none" strike="noStrike" baseline="30000" dirty="0">
                <a:solidFill>
                  <a:srgbClr val="3366CC"/>
                </a:solidFill>
                <a:effectLst/>
                <a:hlinkClick r:id="rId9"/>
              </a:rPr>
              <a:t>[3]</a:t>
            </a:r>
            <a:endParaRPr lang="vi-VN" b="0" i="0" u="none" strike="noStrike" baseline="30000" dirty="0">
              <a:solidFill>
                <a:srgbClr val="3366CC"/>
              </a:solidFill>
              <a:effectLst/>
            </a:endParaRPr>
          </a:p>
          <a:p>
            <a:pPr marL="0" indent="0" algn="l">
              <a:buNone/>
            </a:pPr>
            <a:endParaRPr lang="en-US" b="0" i="0" dirty="0">
              <a:solidFill>
                <a:srgbClr val="202122"/>
              </a:solidFill>
              <a:effectLst/>
            </a:endParaRPr>
          </a:p>
        </p:txBody>
      </p:sp>
    </p:spTree>
    <p:extLst>
      <p:ext uri="{BB962C8B-B14F-4D97-AF65-F5344CB8AC3E}">
        <p14:creationId xmlns:p14="http://schemas.microsoft.com/office/powerpoint/2010/main" val="40656080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7FD2AD-16FB-CA44-27D5-2FAE4147B9D2}"/>
              </a:ext>
            </a:extLst>
          </p:cNvPr>
          <p:cNvSpPr>
            <a:spLocks noGrp="1"/>
          </p:cNvSpPr>
          <p:nvPr>
            <p:ph type="title"/>
          </p:nvPr>
        </p:nvSpPr>
        <p:spPr>
          <a:xfrm>
            <a:off x="838200" y="241301"/>
            <a:ext cx="10515600" cy="866776"/>
          </a:xfrm>
        </p:spPr>
        <p:txBody>
          <a:bodyPr>
            <a:normAutofit/>
          </a:bodyPr>
          <a:lstStyle/>
          <a:p>
            <a:pPr algn="ctr"/>
            <a:r>
              <a:rPr lang="en-US" sz="3200" b="1" dirty="0"/>
              <a:t>Minor Allele Frequency </a:t>
            </a:r>
            <a:r>
              <a:rPr lang="vi-VN" sz="3200" b="1" dirty="0"/>
              <a:t>(MAF)</a:t>
            </a:r>
            <a:r>
              <a:rPr lang="en-US" sz="3200" b="1" dirty="0"/>
              <a:t> in Single Nucleotide Variants</a:t>
            </a:r>
          </a:p>
        </p:txBody>
      </p:sp>
      <p:sp>
        <p:nvSpPr>
          <p:cNvPr id="3" name="Content Placeholder 2">
            <a:extLst>
              <a:ext uri="{FF2B5EF4-FFF2-40B4-BE49-F238E27FC236}">
                <a16:creationId xmlns:a16="http://schemas.microsoft.com/office/drawing/2014/main" id="{BB793F7F-9493-9587-B2D0-22B67E4F7FB6}"/>
              </a:ext>
            </a:extLst>
          </p:cNvPr>
          <p:cNvSpPr>
            <a:spLocks noGrp="1"/>
          </p:cNvSpPr>
          <p:nvPr>
            <p:ph idx="1"/>
          </p:nvPr>
        </p:nvSpPr>
        <p:spPr>
          <a:xfrm>
            <a:off x="838199" y="1581151"/>
            <a:ext cx="10515599" cy="4595812"/>
          </a:xfrm>
        </p:spPr>
        <p:txBody>
          <a:bodyPr>
            <a:normAutofit/>
          </a:bodyPr>
          <a:lstStyle/>
          <a:p>
            <a:pPr marL="0" indent="0" algn="just">
              <a:buNone/>
            </a:pPr>
            <a:r>
              <a:rPr lang="en-US" sz="2400" b="1" i="0" dirty="0">
                <a:solidFill>
                  <a:srgbClr val="202122"/>
                </a:solidFill>
                <a:effectLst/>
              </a:rPr>
              <a:t>1.</a:t>
            </a:r>
            <a:r>
              <a:rPr lang="en-US" sz="2400" b="0" i="0" dirty="0">
                <a:solidFill>
                  <a:srgbClr val="202122"/>
                </a:solidFill>
                <a:effectLst/>
              </a:rPr>
              <a:t> Introduce the reference of a SNP of interest, as an example: </a:t>
            </a:r>
            <a:r>
              <a:rPr lang="en-US" sz="2400" b="0" i="0" u="none" strike="noStrike" dirty="0">
                <a:solidFill>
                  <a:srgbClr val="3366CC"/>
                </a:solidFill>
                <a:effectLst/>
                <a:hlinkClick r:id="rId2" tooltip="Rs429358"/>
              </a:rPr>
              <a:t>rs429358</a:t>
            </a:r>
            <a:r>
              <a:rPr lang="en-US" sz="2400" b="0" i="0" dirty="0">
                <a:solidFill>
                  <a:srgbClr val="202122"/>
                </a:solidFill>
                <a:effectLst/>
              </a:rPr>
              <a:t>, in a database (</a:t>
            </a:r>
            <a:r>
              <a:rPr lang="en-US" sz="2400" b="0" i="0" dirty="0" err="1">
                <a:solidFill>
                  <a:srgbClr val="202122"/>
                </a:solidFill>
                <a:effectLst/>
              </a:rPr>
              <a:t>dbSNP</a:t>
            </a:r>
            <a:r>
              <a:rPr lang="en-US" sz="2400" b="0" i="0" dirty="0">
                <a:solidFill>
                  <a:srgbClr val="202122"/>
                </a:solidFill>
                <a:effectLst/>
              </a:rPr>
              <a:t> or other).</a:t>
            </a:r>
            <a:endParaRPr lang="vi-VN" sz="2400" b="0" i="0" dirty="0">
              <a:solidFill>
                <a:srgbClr val="202122"/>
              </a:solidFill>
              <a:effectLst/>
            </a:endParaRPr>
          </a:p>
          <a:p>
            <a:pPr marL="0" indent="0" algn="just">
              <a:buNone/>
            </a:pPr>
            <a:endParaRPr lang="vi-VN" sz="2400" dirty="0">
              <a:solidFill>
                <a:srgbClr val="202122"/>
              </a:solidFill>
            </a:endParaRPr>
          </a:p>
          <a:p>
            <a:pPr marL="0" indent="0" algn="just">
              <a:buNone/>
            </a:pPr>
            <a:endParaRPr lang="vi-VN" sz="2400" b="0" i="0" dirty="0">
              <a:solidFill>
                <a:srgbClr val="202122"/>
              </a:solidFill>
              <a:effectLst/>
            </a:endParaRPr>
          </a:p>
          <a:p>
            <a:pPr marL="0" indent="0" algn="just">
              <a:buNone/>
            </a:pPr>
            <a:endParaRPr lang="en-US" sz="2400" b="0" i="0" dirty="0">
              <a:solidFill>
                <a:srgbClr val="202122"/>
              </a:solidFill>
              <a:effectLst/>
            </a:endParaRPr>
          </a:p>
          <a:p>
            <a:pPr marL="0" indent="0" algn="just">
              <a:buNone/>
            </a:pPr>
            <a:r>
              <a:rPr lang="en-US" sz="2400" b="1" i="0" dirty="0">
                <a:solidFill>
                  <a:srgbClr val="202122"/>
                </a:solidFill>
                <a:effectLst/>
              </a:rPr>
              <a:t>2.</a:t>
            </a:r>
            <a:r>
              <a:rPr lang="en-US" sz="2400" b="0" i="0" dirty="0">
                <a:solidFill>
                  <a:srgbClr val="202122"/>
                </a:solidFill>
                <a:effectLst/>
              </a:rPr>
              <a:t> Find MAF/</a:t>
            </a:r>
            <a:r>
              <a:rPr lang="en-US" sz="2400" b="0" i="0" dirty="0" err="1">
                <a:solidFill>
                  <a:srgbClr val="202122"/>
                </a:solidFill>
                <a:effectLst/>
              </a:rPr>
              <a:t>MinorAlleleCount</a:t>
            </a:r>
            <a:r>
              <a:rPr lang="en-US" sz="2400" b="0" i="0" dirty="0">
                <a:solidFill>
                  <a:srgbClr val="202122"/>
                </a:solidFill>
                <a:effectLst/>
              </a:rPr>
              <a:t> link. </a:t>
            </a:r>
            <a:endParaRPr lang="vi-VN" sz="2400" b="0" i="0" dirty="0">
              <a:solidFill>
                <a:srgbClr val="202122"/>
              </a:solidFill>
              <a:effectLst/>
            </a:endParaRPr>
          </a:p>
          <a:p>
            <a:pPr marL="0" indent="0" algn="just">
              <a:buNone/>
            </a:pPr>
            <a:r>
              <a:rPr lang="en-US" sz="2400" b="1" i="0" dirty="0">
                <a:solidFill>
                  <a:srgbClr val="202122"/>
                </a:solidFill>
                <a:effectLst/>
              </a:rPr>
              <a:t>MAF/</a:t>
            </a:r>
            <a:r>
              <a:rPr lang="en-US" sz="2400" b="1" i="0" dirty="0" err="1">
                <a:solidFill>
                  <a:srgbClr val="202122"/>
                </a:solidFill>
                <a:effectLst/>
              </a:rPr>
              <a:t>MinorAlleleCount</a:t>
            </a:r>
            <a:r>
              <a:rPr lang="en-US" sz="2400" b="1" i="0" dirty="0">
                <a:solidFill>
                  <a:srgbClr val="202122"/>
                </a:solidFill>
                <a:effectLst/>
              </a:rPr>
              <a:t>: C=0.1506/754</a:t>
            </a:r>
            <a:r>
              <a:rPr lang="vi-VN" sz="2400" dirty="0">
                <a:solidFill>
                  <a:srgbClr val="202122"/>
                </a:solidFill>
              </a:rPr>
              <a:t> </a:t>
            </a:r>
            <a:r>
              <a:rPr lang="en-US" sz="2400" b="0" i="0" dirty="0">
                <a:solidFill>
                  <a:srgbClr val="202122"/>
                </a:solidFill>
                <a:effectLst/>
              </a:rPr>
              <a:t>where </a:t>
            </a:r>
            <a:r>
              <a:rPr lang="en-US" sz="2400" b="1" i="0" dirty="0">
                <a:solidFill>
                  <a:srgbClr val="202122"/>
                </a:solidFill>
                <a:effectLst/>
              </a:rPr>
              <a:t>C</a:t>
            </a:r>
            <a:r>
              <a:rPr lang="en-US" sz="2400" b="0" i="0" dirty="0">
                <a:solidFill>
                  <a:srgbClr val="202122"/>
                </a:solidFill>
                <a:effectLst/>
              </a:rPr>
              <a:t> is the minor allele for that particular </a:t>
            </a:r>
            <a:r>
              <a:rPr lang="en-US" sz="2400" b="0" i="0" u="none" strike="noStrike" dirty="0">
                <a:solidFill>
                  <a:srgbClr val="3366CC"/>
                </a:solidFill>
                <a:effectLst/>
                <a:hlinkClick r:id="rId3" tooltip="Locus (genetics)"/>
              </a:rPr>
              <a:t>locus</a:t>
            </a:r>
            <a:r>
              <a:rPr lang="en-US" sz="2400" b="0" i="0" dirty="0">
                <a:solidFill>
                  <a:srgbClr val="202122"/>
                </a:solidFill>
                <a:effectLst/>
              </a:rPr>
              <a:t>; </a:t>
            </a:r>
            <a:r>
              <a:rPr lang="en-US" sz="2400" b="1" i="0" dirty="0">
                <a:solidFill>
                  <a:srgbClr val="202122"/>
                </a:solidFill>
                <a:effectLst/>
              </a:rPr>
              <a:t>0.1506</a:t>
            </a:r>
            <a:r>
              <a:rPr lang="en-US" sz="2400" b="0" i="0" dirty="0">
                <a:solidFill>
                  <a:srgbClr val="202122"/>
                </a:solidFill>
                <a:effectLst/>
              </a:rPr>
              <a:t> is the frequency of the C allele (MAF), i.e. 15% within the 1000 Genomes database; and </a:t>
            </a:r>
            <a:r>
              <a:rPr lang="en-US" sz="2400" b="1" i="0" dirty="0">
                <a:solidFill>
                  <a:srgbClr val="202122"/>
                </a:solidFill>
                <a:effectLst/>
              </a:rPr>
              <a:t>754</a:t>
            </a:r>
            <a:r>
              <a:rPr lang="en-US" sz="2400" b="0" i="0" dirty="0">
                <a:solidFill>
                  <a:srgbClr val="202122"/>
                </a:solidFill>
                <a:effectLst/>
              </a:rPr>
              <a:t> is the number of times this SNP has been observed in the population of the study.</a:t>
            </a:r>
          </a:p>
        </p:txBody>
      </p:sp>
      <p:pic>
        <p:nvPicPr>
          <p:cNvPr id="5" name="Picture 4">
            <a:extLst>
              <a:ext uri="{FF2B5EF4-FFF2-40B4-BE49-F238E27FC236}">
                <a16:creationId xmlns:a16="http://schemas.microsoft.com/office/drawing/2014/main" id="{06FFA217-9633-6E2E-2F71-40CE747CEB42}"/>
              </a:ext>
            </a:extLst>
          </p:cNvPr>
          <p:cNvPicPr>
            <a:picLocks noChangeAspect="1"/>
          </p:cNvPicPr>
          <p:nvPr/>
        </p:nvPicPr>
        <p:blipFill>
          <a:blip r:embed="rId4"/>
          <a:stretch>
            <a:fillRect/>
          </a:stretch>
        </p:blipFill>
        <p:spPr>
          <a:xfrm>
            <a:off x="4376446" y="2514600"/>
            <a:ext cx="4152900" cy="86677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TextBox 6">
            <a:extLst>
              <a:ext uri="{FF2B5EF4-FFF2-40B4-BE49-F238E27FC236}">
                <a16:creationId xmlns:a16="http://schemas.microsoft.com/office/drawing/2014/main" id="{4F7CD633-A716-764A-3FEE-420373E1A45F}"/>
              </a:ext>
            </a:extLst>
          </p:cNvPr>
          <p:cNvSpPr txBox="1"/>
          <p:nvPr/>
        </p:nvSpPr>
        <p:spPr>
          <a:xfrm>
            <a:off x="1296564" y="6176963"/>
            <a:ext cx="9909501" cy="276999"/>
          </a:xfrm>
          <a:prstGeom prst="rect">
            <a:avLst/>
          </a:prstGeom>
          <a:noFill/>
        </p:spPr>
        <p:txBody>
          <a:bodyPr wrap="square">
            <a:spAutoFit/>
          </a:bodyPr>
          <a:lstStyle/>
          <a:p>
            <a:r>
              <a:rPr lang="en-US" sz="1200" dirty="0"/>
              <a:t>https://www.sciencedirect.com/topics/biochemistry-genetics-and-molecular-biology/minor-allele-frequency</a:t>
            </a:r>
          </a:p>
        </p:txBody>
      </p:sp>
    </p:spTree>
    <p:extLst>
      <p:ext uri="{BB962C8B-B14F-4D97-AF65-F5344CB8AC3E}">
        <p14:creationId xmlns:p14="http://schemas.microsoft.com/office/powerpoint/2010/main" val="9153006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492885" y="985520"/>
            <a:ext cx="9021445" cy="520192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989330" y="582930"/>
            <a:ext cx="10213340" cy="586359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825500" y="451485"/>
            <a:ext cx="10349865" cy="5760720"/>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172210" y="487045"/>
            <a:ext cx="9673590" cy="6066155"/>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676910" y="565785"/>
            <a:ext cx="10838180" cy="572706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94012" y="447675"/>
            <a:ext cx="9278471" cy="524435"/>
          </a:xfrm>
        </p:spPr>
        <p:txBody>
          <a:bodyPr>
            <a:normAutofit fontScale="90000"/>
          </a:bodyPr>
          <a:lstStyle/>
          <a:p>
            <a:pPr algn="ctr"/>
            <a:r>
              <a:rPr lang="en-US" altLang="en-US"/>
              <a:t>Human Genome Project: shotgun method</a:t>
            </a:r>
          </a:p>
        </p:txBody>
      </p:sp>
      <p:pic>
        <p:nvPicPr>
          <p:cNvPr id="4" name="Picture 3"/>
          <p:cNvPicPr>
            <a:picLocks noChangeAspect="1"/>
          </p:cNvPicPr>
          <p:nvPr/>
        </p:nvPicPr>
        <p:blipFill>
          <a:blip r:embed="rId2"/>
          <a:stretch>
            <a:fillRect/>
          </a:stretch>
        </p:blipFill>
        <p:spPr>
          <a:xfrm>
            <a:off x="4365812" y="1198469"/>
            <a:ext cx="5484719" cy="5086350"/>
          </a:xfrm>
          <a:prstGeom prst="rect">
            <a:avLst/>
          </a:prstGeom>
        </p:spPr>
      </p:pic>
      <p:sp>
        <p:nvSpPr>
          <p:cNvPr id="5" name="Text Box 4"/>
          <p:cNvSpPr txBox="1"/>
          <p:nvPr/>
        </p:nvSpPr>
        <p:spPr>
          <a:xfrm>
            <a:off x="1048871" y="2168899"/>
            <a:ext cx="2590800" cy="3024674"/>
          </a:xfrm>
          <a:prstGeom prst="rect">
            <a:avLst/>
          </a:prstGeom>
          <a:noFill/>
        </p:spPr>
        <p:txBody>
          <a:bodyPr wrap="square" rtlCol="0" anchor="t">
            <a:spAutoFit/>
          </a:bodyPr>
          <a:lstStyle/>
          <a:p>
            <a:pPr algn="just"/>
            <a:r>
              <a:rPr lang="en-US" sz="1588"/>
              <a:t>Once significant human genome sequencing began for the HGP, a 'draft' human genome sequence (as described above) was produced over a 15-month period (from April 1999 to June 2000). The estimated cost for generating that initial 'draft' human genome sequence is </a:t>
            </a:r>
            <a:r>
              <a:rPr lang="en-US" sz="1588" b="1"/>
              <a:t>~$300</a:t>
            </a:r>
            <a:r>
              <a:rPr lang="en-US" sz="1588"/>
              <a:t> million worldwide</a:t>
            </a:r>
          </a:p>
        </p:txBody>
      </p:sp>
      <p:sp>
        <p:nvSpPr>
          <p:cNvPr id="3" name="Text Box 2"/>
          <p:cNvSpPr txBox="1"/>
          <p:nvPr/>
        </p:nvSpPr>
        <p:spPr>
          <a:xfrm>
            <a:off x="1048871" y="6096001"/>
            <a:ext cx="6874809" cy="282385"/>
          </a:xfrm>
          <a:prstGeom prst="rect">
            <a:avLst/>
          </a:prstGeom>
          <a:noFill/>
        </p:spPr>
        <p:txBody>
          <a:bodyPr wrap="square" rtlCol="0" anchor="t">
            <a:spAutoFit/>
          </a:bodyPr>
          <a:lstStyle/>
          <a:p>
            <a:r>
              <a:rPr lang="en-US" sz="1235"/>
              <a:t>https://www.genome.gov/about-genomics/fact-sheets/Sequencing-Human-Genome-cost</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871220" y="761365"/>
            <a:ext cx="10170160" cy="5493385"/>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86080" y="554355"/>
            <a:ext cx="9257665" cy="5631180"/>
          </a:xfrm>
          <a:prstGeom prst="rect">
            <a:avLst/>
          </a:prstGeom>
        </p:spPr>
      </p:pic>
      <p:sp>
        <p:nvSpPr>
          <p:cNvPr id="6" name="Text Box 5"/>
          <p:cNvSpPr txBox="1"/>
          <p:nvPr/>
        </p:nvSpPr>
        <p:spPr>
          <a:xfrm>
            <a:off x="9881870" y="1917065"/>
            <a:ext cx="1731645" cy="1014730"/>
          </a:xfrm>
          <a:prstGeom prst="rect">
            <a:avLst/>
          </a:prstGeom>
          <a:solidFill>
            <a:schemeClr val="accent6"/>
          </a:solidFill>
        </p:spPr>
        <p:txBody>
          <a:bodyPr wrap="square" rtlCol="0">
            <a:spAutoFit/>
          </a:bodyPr>
          <a:lstStyle/>
          <a:p>
            <a:r>
              <a:rPr lang="en-US" altLang="en-US" sz="1000" b="1" dirty="0">
                <a:solidFill>
                  <a:schemeClr val="bg1"/>
                </a:solidFill>
                <a:latin typeface="Courier New" panose="02070309020205020404" pitchFamily="49" charset="0"/>
                <a:cs typeface="Courier New" panose="02070309020205020404" pitchFamily="49" charset="0"/>
              </a:rPr>
              <a:t>p chr10   +  ---G---</a:t>
            </a:r>
          </a:p>
          <a:p>
            <a:r>
              <a:rPr lang="en-US" altLang="en-US" sz="1000" b="1" dirty="0">
                <a:solidFill>
                  <a:schemeClr val="bg1"/>
                </a:solidFill>
                <a:latin typeface="Courier New" panose="02070309020205020404" pitchFamily="49" charset="0"/>
                <a:cs typeface="Courier New" panose="02070309020205020404" pitchFamily="49" charset="0"/>
              </a:rPr>
              <a:t>          -  ---C---</a:t>
            </a:r>
          </a:p>
          <a:p>
            <a:endParaRPr lang="en-US" altLang="en-US" sz="1000" b="1" dirty="0">
              <a:solidFill>
                <a:schemeClr val="bg1"/>
              </a:solidFill>
              <a:latin typeface="Courier New" panose="02070309020205020404" pitchFamily="49" charset="0"/>
              <a:cs typeface="Courier New" panose="02070309020205020404" pitchFamily="49" charset="0"/>
              <a:sym typeface="+mn-ea"/>
            </a:endParaRPr>
          </a:p>
          <a:p>
            <a:r>
              <a:rPr lang="en-US" altLang="en-US" sz="1000" b="1" dirty="0">
                <a:solidFill>
                  <a:schemeClr val="bg1"/>
                </a:solidFill>
                <a:latin typeface="Courier New" panose="02070309020205020404" pitchFamily="49" charset="0"/>
                <a:cs typeface="Courier New" panose="02070309020205020404" pitchFamily="49" charset="0"/>
                <a:sym typeface="+mn-ea"/>
              </a:rPr>
              <a:t>m chr10   +  ---G---</a:t>
            </a:r>
            <a:endParaRPr lang="en-US" altLang="en-US" sz="1000" b="1" dirty="0">
              <a:solidFill>
                <a:schemeClr val="bg1"/>
              </a:solidFill>
              <a:latin typeface="Courier New" panose="02070309020205020404" pitchFamily="49" charset="0"/>
              <a:cs typeface="Courier New" panose="02070309020205020404" pitchFamily="49" charset="0"/>
            </a:endParaRPr>
          </a:p>
          <a:p>
            <a:r>
              <a:rPr lang="en-US" altLang="en-US" sz="1000" b="1" dirty="0">
                <a:solidFill>
                  <a:schemeClr val="bg1"/>
                </a:solidFill>
                <a:latin typeface="Courier New" panose="02070309020205020404" pitchFamily="49" charset="0"/>
                <a:cs typeface="Courier New" panose="02070309020205020404" pitchFamily="49" charset="0"/>
                <a:sym typeface="+mn-ea"/>
              </a:rPr>
              <a:t>          -  ---C---</a:t>
            </a:r>
            <a:endParaRPr lang="en-US" altLang="en-US" sz="1000" b="1" dirty="0">
              <a:solidFill>
                <a:schemeClr val="bg1"/>
              </a:solidFill>
              <a:latin typeface="Courier New" panose="02070309020205020404" pitchFamily="49" charset="0"/>
              <a:cs typeface="Courier New" panose="02070309020205020404" pitchFamily="49" charset="0"/>
            </a:endParaRPr>
          </a:p>
          <a:p>
            <a:endParaRPr lang="en-US" altLang="en-US" sz="1000" b="1" dirty="0">
              <a:solidFill>
                <a:schemeClr val="bg1"/>
              </a:solidFill>
              <a:latin typeface="Courier New" panose="02070309020205020404" pitchFamily="49" charset="0"/>
              <a:cs typeface="Courier New" panose="02070309020205020404" pitchFamily="49" charset="0"/>
            </a:endParaRPr>
          </a:p>
        </p:txBody>
      </p:sp>
      <p:sp>
        <p:nvSpPr>
          <p:cNvPr id="2" name="Text Box 1"/>
          <p:cNvSpPr txBox="1"/>
          <p:nvPr/>
        </p:nvSpPr>
        <p:spPr>
          <a:xfrm>
            <a:off x="9881870" y="3365500"/>
            <a:ext cx="1731645" cy="1014730"/>
          </a:xfrm>
          <a:prstGeom prst="rect">
            <a:avLst/>
          </a:prstGeom>
          <a:solidFill>
            <a:schemeClr val="accent1"/>
          </a:solidFill>
        </p:spPr>
        <p:txBody>
          <a:bodyPr wrap="square" rtlCol="0">
            <a:spAutoFit/>
          </a:bodyPr>
          <a:lstStyle/>
          <a:p>
            <a:r>
              <a:rPr lang="en-US" altLang="en-US" sz="1000" b="1" dirty="0">
                <a:solidFill>
                  <a:schemeClr val="bg1"/>
                </a:solidFill>
                <a:latin typeface="Courier New" panose="02070309020205020404" pitchFamily="49" charset="0"/>
                <a:cs typeface="Courier New" panose="02070309020205020404" pitchFamily="49" charset="0"/>
              </a:rPr>
              <a:t>p chr10   +  ---</a:t>
            </a:r>
            <a:r>
              <a:rPr lang="" altLang="en-US" sz="1000" b="1" dirty="0">
                <a:solidFill>
                  <a:schemeClr val="bg1"/>
                </a:solidFill>
                <a:latin typeface="Courier New" panose="02070309020205020404" pitchFamily="49" charset="0"/>
                <a:cs typeface="Courier New" panose="02070309020205020404" pitchFamily="49" charset="0"/>
              </a:rPr>
              <a:t>T</a:t>
            </a:r>
            <a:r>
              <a:rPr lang="en-US" altLang="en-US" sz="1000" b="1" dirty="0">
                <a:solidFill>
                  <a:schemeClr val="bg1"/>
                </a:solidFill>
                <a:latin typeface="Courier New" panose="02070309020205020404" pitchFamily="49" charset="0"/>
                <a:cs typeface="Courier New" panose="02070309020205020404" pitchFamily="49" charset="0"/>
              </a:rPr>
              <a:t>---</a:t>
            </a:r>
          </a:p>
          <a:p>
            <a:r>
              <a:rPr lang="en-US" altLang="en-US" sz="1000" b="1" dirty="0">
                <a:solidFill>
                  <a:schemeClr val="bg1"/>
                </a:solidFill>
                <a:latin typeface="Courier New" panose="02070309020205020404" pitchFamily="49" charset="0"/>
                <a:cs typeface="Courier New" panose="02070309020205020404" pitchFamily="49" charset="0"/>
              </a:rPr>
              <a:t>          -  ---</a:t>
            </a:r>
            <a:r>
              <a:rPr lang="" altLang="en-US" sz="1000" b="1" dirty="0">
                <a:solidFill>
                  <a:schemeClr val="bg1"/>
                </a:solidFill>
                <a:latin typeface="Courier New" panose="02070309020205020404" pitchFamily="49" charset="0"/>
                <a:cs typeface="Courier New" panose="02070309020205020404" pitchFamily="49" charset="0"/>
              </a:rPr>
              <a:t>A</a:t>
            </a:r>
            <a:r>
              <a:rPr lang="en-US" altLang="en-US" sz="1000" b="1" dirty="0">
                <a:solidFill>
                  <a:schemeClr val="bg1"/>
                </a:solidFill>
                <a:latin typeface="Courier New" panose="02070309020205020404" pitchFamily="49" charset="0"/>
                <a:cs typeface="Courier New" panose="02070309020205020404" pitchFamily="49" charset="0"/>
              </a:rPr>
              <a:t>---</a:t>
            </a:r>
          </a:p>
          <a:p>
            <a:endParaRPr lang="en-US" altLang="en-US" sz="1000" b="1" dirty="0">
              <a:solidFill>
                <a:schemeClr val="bg1"/>
              </a:solidFill>
              <a:latin typeface="Courier New" panose="02070309020205020404" pitchFamily="49" charset="0"/>
              <a:cs typeface="Courier New" panose="02070309020205020404" pitchFamily="49" charset="0"/>
              <a:sym typeface="+mn-ea"/>
            </a:endParaRPr>
          </a:p>
          <a:p>
            <a:r>
              <a:rPr lang="en-US" altLang="en-US" sz="1000" b="1" dirty="0">
                <a:solidFill>
                  <a:schemeClr val="bg1"/>
                </a:solidFill>
                <a:latin typeface="Courier New" panose="02070309020205020404" pitchFamily="49" charset="0"/>
                <a:cs typeface="Courier New" panose="02070309020205020404" pitchFamily="49" charset="0"/>
                <a:sym typeface="+mn-ea"/>
              </a:rPr>
              <a:t>m chr10   +  ---</a:t>
            </a:r>
            <a:r>
              <a:rPr lang="" altLang="en-US" sz="1000" b="1" dirty="0">
                <a:solidFill>
                  <a:schemeClr val="bg1"/>
                </a:solidFill>
                <a:latin typeface="Courier New" panose="02070309020205020404" pitchFamily="49" charset="0"/>
                <a:cs typeface="Courier New" panose="02070309020205020404" pitchFamily="49" charset="0"/>
                <a:sym typeface="+mn-ea"/>
              </a:rPr>
              <a:t>T</a:t>
            </a:r>
            <a:r>
              <a:rPr lang="en-US" altLang="en-US" sz="1000" b="1" dirty="0">
                <a:solidFill>
                  <a:schemeClr val="bg1"/>
                </a:solidFill>
                <a:latin typeface="Courier New" panose="02070309020205020404" pitchFamily="49" charset="0"/>
                <a:cs typeface="Courier New" panose="02070309020205020404" pitchFamily="49" charset="0"/>
                <a:sym typeface="+mn-ea"/>
              </a:rPr>
              <a:t>---</a:t>
            </a:r>
            <a:endParaRPr lang="en-US" altLang="en-US" sz="1000" b="1" dirty="0">
              <a:solidFill>
                <a:schemeClr val="bg1"/>
              </a:solidFill>
              <a:latin typeface="Courier New" panose="02070309020205020404" pitchFamily="49" charset="0"/>
              <a:cs typeface="Courier New" panose="02070309020205020404" pitchFamily="49" charset="0"/>
            </a:endParaRPr>
          </a:p>
          <a:p>
            <a:r>
              <a:rPr lang="en-US" altLang="en-US" sz="1000" b="1" dirty="0">
                <a:solidFill>
                  <a:schemeClr val="bg1"/>
                </a:solidFill>
                <a:latin typeface="Courier New" panose="02070309020205020404" pitchFamily="49" charset="0"/>
                <a:cs typeface="Courier New" panose="02070309020205020404" pitchFamily="49" charset="0"/>
                <a:sym typeface="+mn-ea"/>
              </a:rPr>
              <a:t>          -  ---</a:t>
            </a:r>
            <a:r>
              <a:rPr lang="" altLang="en-US" sz="1000" b="1" dirty="0">
                <a:solidFill>
                  <a:schemeClr val="bg1"/>
                </a:solidFill>
                <a:latin typeface="Courier New" panose="02070309020205020404" pitchFamily="49" charset="0"/>
                <a:cs typeface="Courier New" panose="02070309020205020404" pitchFamily="49" charset="0"/>
                <a:sym typeface="+mn-ea"/>
              </a:rPr>
              <a:t>A</a:t>
            </a:r>
            <a:r>
              <a:rPr lang="en-US" altLang="en-US" sz="1000" b="1" dirty="0">
                <a:solidFill>
                  <a:schemeClr val="bg1"/>
                </a:solidFill>
                <a:latin typeface="Courier New" panose="02070309020205020404" pitchFamily="49" charset="0"/>
                <a:cs typeface="Courier New" panose="02070309020205020404" pitchFamily="49" charset="0"/>
                <a:sym typeface="+mn-ea"/>
              </a:rPr>
              <a:t>---</a:t>
            </a:r>
            <a:endParaRPr lang="en-US" altLang="en-US" sz="1000" b="1" dirty="0">
              <a:solidFill>
                <a:schemeClr val="bg1"/>
              </a:solidFill>
              <a:latin typeface="Courier New" panose="02070309020205020404" pitchFamily="49" charset="0"/>
              <a:cs typeface="Courier New" panose="02070309020205020404" pitchFamily="49" charset="0"/>
            </a:endParaRPr>
          </a:p>
          <a:p>
            <a:endParaRPr lang="en-US" altLang="en-US" sz="1000" b="1" dirty="0">
              <a:solidFill>
                <a:schemeClr val="bg1"/>
              </a:solidFill>
              <a:latin typeface="Courier New" panose="02070309020205020404" pitchFamily="49" charset="0"/>
              <a:cs typeface="Courier New" panose="02070309020205020404" pitchFamily="49" charset="0"/>
            </a:endParaRPr>
          </a:p>
        </p:txBody>
      </p:sp>
      <p:grpSp>
        <p:nvGrpSpPr>
          <p:cNvPr id="8" name="Group 7"/>
          <p:cNvGrpSpPr/>
          <p:nvPr/>
        </p:nvGrpSpPr>
        <p:grpSpPr>
          <a:xfrm>
            <a:off x="9881870" y="4813935"/>
            <a:ext cx="1731010" cy="807085"/>
            <a:chOff x="16199" y="7866"/>
            <a:chExt cx="2726" cy="1271"/>
          </a:xfrm>
        </p:grpSpPr>
        <p:sp>
          <p:nvSpPr>
            <p:cNvPr id="3" name="Text Box 2"/>
            <p:cNvSpPr txBox="1"/>
            <p:nvPr/>
          </p:nvSpPr>
          <p:spPr>
            <a:xfrm>
              <a:off x="16199" y="7866"/>
              <a:ext cx="2727" cy="628"/>
            </a:xfrm>
            <a:prstGeom prst="rect">
              <a:avLst/>
            </a:prstGeom>
            <a:solidFill>
              <a:schemeClr val="accent6"/>
            </a:solidFill>
          </p:spPr>
          <p:txBody>
            <a:bodyPr wrap="square" rtlCol="0">
              <a:spAutoFit/>
            </a:bodyPr>
            <a:lstStyle/>
            <a:p>
              <a:r>
                <a:rPr lang="en-US" altLang="en-US" sz="1000" b="1" dirty="0">
                  <a:solidFill>
                    <a:schemeClr val="bg1"/>
                  </a:solidFill>
                  <a:latin typeface="Courier New" panose="02070309020205020404" pitchFamily="49" charset="0"/>
                  <a:cs typeface="Courier New" panose="02070309020205020404" pitchFamily="49" charset="0"/>
                </a:rPr>
                <a:t>p chr10   +  ---</a:t>
              </a:r>
              <a:r>
                <a:rPr lang="" altLang="en-US" sz="1000" b="1" dirty="0">
                  <a:solidFill>
                    <a:schemeClr val="bg1"/>
                  </a:solidFill>
                  <a:latin typeface="Courier New" panose="02070309020205020404" pitchFamily="49" charset="0"/>
                  <a:cs typeface="Courier New" panose="02070309020205020404" pitchFamily="49" charset="0"/>
                </a:rPr>
                <a:t>G</a:t>
              </a:r>
              <a:r>
                <a:rPr lang="en-US" altLang="en-US" sz="1000" b="1" dirty="0">
                  <a:solidFill>
                    <a:schemeClr val="bg1"/>
                  </a:solidFill>
                  <a:latin typeface="Courier New" panose="02070309020205020404" pitchFamily="49" charset="0"/>
                  <a:cs typeface="Courier New" panose="02070309020205020404" pitchFamily="49" charset="0"/>
                </a:rPr>
                <a:t>---</a:t>
              </a:r>
            </a:p>
            <a:p>
              <a:r>
                <a:rPr lang="en-US" altLang="en-US" sz="1000" b="1" dirty="0">
                  <a:solidFill>
                    <a:schemeClr val="bg1"/>
                  </a:solidFill>
                  <a:latin typeface="Courier New" panose="02070309020205020404" pitchFamily="49" charset="0"/>
                  <a:cs typeface="Courier New" panose="02070309020205020404" pitchFamily="49" charset="0"/>
                </a:rPr>
                <a:t>          -  ---</a:t>
              </a:r>
              <a:r>
                <a:rPr lang="" altLang="en-US" sz="1000" b="1" dirty="0">
                  <a:solidFill>
                    <a:schemeClr val="bg1"/>
                  </a:solidFill>
                  <a:latin typeface="Courier New" panose="02070309020205020404" pitchFamily="49" charset="0"/>
                  <a:cs typeface="Courier New" panose="02070309020205020404" pitchFamily="49" charset="0"/>
                </a:rPr>
                <a:t>C</a:t>
              </a:r>
              <a:r>
                <a:rPr lang="en-US" altLang="en-US" sz="1000" b="1" dirty="0">
                  <a:solidFill>
                    <a:schemeClr val="bg1"/>
                  </a:solidFill>
                  <a:latin typeface="Courier New" panose="02070309020205020404" pitchFamily="49" charset="0"/>
                  <a:cs typeface="Courier New" panose="02070309020205020404" pitchFamily="49" charset="0"/>
                </a:rPr>
                <a:t>--</a:t>
              </a:r>
              <a:r>
                <a:rPr lang="" altLang="en-US" sz="1000" b="1" dirty="0">
                  <a:solidFill>
                    <a:schemeClr val="bg1"/>
                  </a:solidFill>
                  <a:latin typeface="Courier New" panose="02070309020205020404" pitchFamily="49" charset="0"/>
                  <a:cs typeface="Courier New" panose="02070309020205020404" pitchFamily="49" charset="0"/>
                </a:rPr>
                <a:t>-</a:t>
              </a:r>
              <a:endParaRPr lang="en-US" altLang="en-US" sz="1000" b="1" dirty="0">
                <a:solidFill>
                  <a:schemeClr val="bg1"/>
                </a:solidFill>
                <a:latin typeface="Courier New" panose="02070309020205020404" pitchFamily="49" charset="0"/>
                <a:cs typeface="Courier New" panose="02070309020205020404" pitchFamily="49" charset="0"/>
              </a:endParaRPr>
            </a:p>
          </p:txBody>
        </p:sp>
        <p:sp>
          <p:nvSpPr>
            <p:cNvPr id="7" name="Text Box 6"/>
            <p:cNvSpPr txBox="1"/>
            <p:nvPr/>
          </p:nvSpPr>
          <p:spPr>
            <a:xfrm>
              <a:off x="16199" y="8509"/>
              <a:ext cx="2727" cy="628"/>
            </a:xfrm>
            <a:prstGeom prst="rect">
              <a:avLst/>
            </a:prstGeom>
            <a:solidFill>
              <a:schemeClr val="accent1"/>
            </a:solidFill>
          </p:spPr>
          <p:txBody>
            <a:bodyPr wrap="square" rtlCol="0">
              <a:spAutoFit/>
            </a:bodyPr>
            <a:lstStyle/>
            <a:p>
              <a:r>
                <a:rPr lang="en-US" altLang="en-US" sz="1000" b="1" dirty="0">
                  <a:solidFill>
                    <a:schemeClr val="bg1"/>
                  </a:solidFill>
                  <a:latin typeface="Courier New" panose="02070309020205020404" pitchFamily="49" charset="0"/>
                  <a:cs typeface="Courier New" panose="02070309020205020404" pitchFamily="49" charset="0"/>
                  <a:sym typeface="+mn-ea"/>
                </a:rPr>
                <a:t>m chr10   +  ---T---</a:t>
              </a:r>
              <a:endParaRPr lang="en-US" altLang="en-US" sz="1000" b="1" dirty="0">
                <a:solidFill>
                  <a:schemeClr val="bg1"/>
                </a:solidFill>
                <a:latin typeface="Courier New" panose="02070309020205020404" pitchFamily="49" charset="0"/>
                <a:cs typeface="Courier New" panose="02070309020205020404" pitchFamily="49" charset="0"/>
              </a:endParaRPr>
            </a:p>
            <a:p>
              <a:r>
                <a:rPr lang="en-US" altLang="en-US" sz="1000" b="1" dirty="0">
                  <a:solidFill>
                    <a:schemeClr val="bg1"/>
                  </a:solidFill>
                  <a:latin typeface="Courier New" panose="02070309020205020404" pitchFamily="49" charset="0"/>
                  <a:cs typeface="Courier New" panose="02070309020205020404" pitchFamily="49" charset="0"/>
                  <a:sym typeface="+mn-ea"/>
                </a:rPr>
                <a:t>          -  ---A---</a:t>
              </a:r>
              <a:endParaRPr lang="en-US" altLang="en-US" sz="1000" b="1" dirty="0">
                <a:solidFill>
                  <a:schemeClr val="bg1"/>
                </a:solidFill>
                <a:latin typeface="Courier New" panose="02070309020205020404" pitchFamily="49" charset="0"/>
                <a:cs typeface="Courier New" panose="02070309020205020404" pitchFamily="49" charset="0"/>
              </a:endParaRPr>
            </a:p>
          </p:txBody>
        </p:sp>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4530" y="307975"/>
            <a:ext cx="10515600" cy="565150"/>
          </a:xfrm>
        </p:spPr>
        <p:txBody>
          <a:bodyPr>
            <a:noAutofit/>
          </a:bodyPr>
          <a:lstStyle/>
          <a:p>
            <a:pPr algn="ctr"/>
            <a:r>
              <a:rPr lang="en-US" altLang="en-US" sz="2800" b="1" dirty="0"/>
              <a:t>Timeline of human genetics and genomic technologies </a:t>
            </a:r>
          </a:p>
        </p:txBody>
      </p:sp>
      <p:sp>
        <p:nvSpPr>
          <p:cNvPr id="5" name="Text Box 4"/>
          <p:cNvSpPr txBox="1"/>
          <p:nvPr/>
        </p:nvSpPr>
        <p:spPr>
          <a:xfrm>
            <a:off x="206375" y="6565265"/>
            <a:ext cx="10993755" cy="245110"/>
          </a:xfrm>
          <a:prstGeom prst="rect">
            <a:avLst/>
          </a:prstGeom>
          <a:noFill/>
        </p:spPr>
        <p:txBody>
          <a:bodyPr wrap="square" rtlCol="0" anchor="t">
            <a:spAutoFit/>
          </a:bodyPr>
          <a:lstStyle/>
          <a:p>
            <a:r>
              <a:rPr lang="en-US" sz="1000" dirty="0">
                <a:latin typeface="Calibri Light" panose="020F0302020204030204" pitchFamily="34" charset="0"/>
              </a:rPr>
              <a:t>http://dx.doi.org/10.1016/j.preteyeres.2016.06.001</a:t>
            </a:r>
          </a:p>
        </p:txBody>
      </p:sp>
      <p:pic>
        <p:nvPicPr>
          <p:cNvPr id="7" name="Content Placeholder 6"/>
          <p:cNvPicPr>
            <a:picLocks noGrp="1" noChangeAspect="1"/>
          </p:cNvPicPr>
          <p:nvPr>
            <p:ph idx="1"/>
          </p:nvPr>
        </p:nvPicPr>
        <p:blipFill>
          <a:blip r:embed="rId2"/>
          <a:stretch>
            <a:fillRect/>
          </a:stretch>
        </p:blipFill>
        <p:spPr>
          <a:xfrm>
            <a:off x="316230" y="1502410"/>
            <a:ext cx="11559540" cy="3528695"/>
          </a:xfrm>
          <a:prstGeom prst="rect">
            <a:avLst/>
          </a:prstGeom>
        </p:spPr>
      </p:pic>
      <p:sp>
        <p:nvSpPr>
          <p:cNvPr id="8" name="Text Box 7"/>
          <p:cNvSpPr txBox="1"/>
          <p:nvPr/>
        </p:nvSpPr>
        <p:spPr>
          <a:xfrm>
            <a:off x="5579110" y="6289675"/>
            <a:ext cx="5621020" cy="460375"/>
          </a:xfrm>
          <a:prstGeom prst="rect">
            <a:avLst/>
          </a:prstGeom>
          <a:noFill/>
        </p:spPr>
        <p:txBody>
          <a:bodyPr wrap="square" rtlCol="0" anchor="t">
            <a:spAutoFit/>
          </a:bodyPr>
          <a:lstStyle/>
          <a:p>
            <a:r>
              <a:rPr lang="en-US" altLang="en-US" sz="1200" dirty="0">
                <a:latin typeface="Calibri Light" panose="020F0302020204030204" pitchFamily="34" charset="0"/>
              </a:rPr>
              <a:t>A</a:t>
            </a:r>
            <a:r>
              <a:rPr lang="en-US" sz="1200" dirty="0">
                <a:latin typeface="Calibri Light" panose="020F0302020204030204" pitchFamily="34" charset="0"/>
              </a:rPr>
              <a:t>ge-related macular degeneration (AMD)</a:t>
            </a:r>
          </a:p>
          <a:p>
            <a:r>
              <a:rPr lang="en-US" altLang="en-US" sz="1200" dirty="0">
                <a:latin typeface="Calibri Light" panose="020F0302020204030204" pitchFamily="34" charset="0"/>
              </a:rPr>
              <a:t>Human Genome Project (HGP)</a:t>
            </a:r>
            <a:r>
              <a:rPr lang="en-US" sz="1200" dirty="0">
                <a:latin typeface="Calibri Light" panose="020F0302020204030204" pitchFamily="34" charset="0"/>
              </a:rPr>
              <a:t> </a:t>
            </a:r>
          </a:p>
        </p:txBody>
      </p:sp>
      <p:sp>
        <p:nvSpPr>
          <p:cNvPr id="9" name="Rectangle 8"/>
          <p:cNvSpPr/>
          <p:nvPr/>
        </p:nvSpPr>
        <p:spPr>
          <a:xfrm>
            <a:off x="6693535" y="4292600"/>
            <a:ext cx="885190" cy="475615"/>
          </a:xfrm>
          <a:prstGeom prst="rect">
            <a:avLst/>
          </a:prstGeom>
          <a:solidFill>
            <a:schemeClr val="accent2">
              <a:alpha val="28000"/>
            </a:schemeClr>
          </a:solidFill>
          <a:ln w="158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libri Light" panose="020F0302020204030204" pitchFamily="34" charset="0"/>
            </a:endParaRPr>
          </a:p>
        </p:txBody>
      </p:sp>
      <p:sp>
        <p:nvSpPr>
          <p:cNvPr id="10" name="Rectangle 9"/>
          <p:cNvSpPr/>
          <p:nvPr/>
        </p:nvSpPr>
        <p:spPr>
          <a:xfrm>
            <a:off x="8646795" y="4630420"/>
            <a:ext cx="1276350" cy="475615"/>
          </a:xfrm>
          <a:prstGeom prst="rect">
            <a:avLst/>
          </a:prstGeom>
          <a:solidFill>
            <a:schemeClr val="accent2">
              <a:alpha val="28000"/>
            </a:schemeClr>
          </a:solidFill>
          <a:ln w="158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libri Light" panose="020F0302020204030204" pitchFamily="34" charset="0"/>
            </a:endParaRPr>
          </a:p>
        </p:txBody>
      </p:sp>
      <p:sp>
        <p:nvSpPr>
          <p:cNvPr id="11" name="Rectangle 10"/>
          <p:cNvSpPr/>
          <p:nvPr/>
        </p:nvSpPr>
        <p:spPr>
          <a:xfrm>
            <a:off x="7578725" y="4292600"/>
            <a:ext cx="1068070" cy="475615"/>
          </a:xfrm>
          <a:prstGeom prst="rect">
            <a:avLst/>
          </a:prstGeom>
          <a:solidFill>
            <a:schemeClr val="accent2">
              <a:alpha val="28000"/>
            </a:schemeClr>
          </a:solidFill>
          <a:ln w="158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libri Light" panose="020F0302020204030204" pitchFamily="34" charset="0"/>
            </a:endParaRPr>
          </a:p>
        </p:txBody>
      </p:sp>
      <p:sp>
        <p:nvSpPr>
          <p:cNvPr id="12" name="Rectangle 11"/>
          <p:cNvSpPr/>
          <p:nvPr/>
        </p:nvSpPr>
        <p:spPr>
          <a:xfrm>
            <a:off x="5625465" y="2312035"/>
            <a:ext cx="1337945" cy="475615"/>
          </a:xfrm>
          <a:prstGeom prst="rect">
            <a:avLst/>
          </a:prstGeom>
          <a:solidFill>
            <a:schemeClr val="accent2">
              <a:alpha val="28000"/>
            </a:schemeClr>
          </a:solidFill>
          <a:ln w="158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libri Light" panose="020F0302020204030204" pitchFamily="34" charset="0"/>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10004"/>
            <a:ext cx="10515600" cy="941161"/>
          </a:xfrm>
        </p:spPr>
        <p:txBody>
          <a:bodyPr/>
          <a:lstStyle/>
          <a:p>
            <a:pPr algn="ctr"/>
            <a:r>
              <a:rPr lang="en-US" altLang="en-US" dirty="0"/>
              <a:t>Profiling SNPs</a:t>
            </a:r>
          </a:p>
        </p:txBody>
      </p:sp>
      <p:pic>
        <p:nvPicPr>
          <p:cNvPr id="4" name="Content Placeholder 3"/>
          <p:cNvPicPr>
            <a:picLocks noGrp="1" noChangeAspect="1"/>
          </p:cNvPicPr>
          <p:nvPr>
            <p:ph idx="1"/>
          </p:nvPr>
        </p:nvPicPr>
        <p:blipFill>
          <a:blip r:embed="rId2"/>
          <a:stretch>
            <a:fillRect/>
          </a:stretch>
        </p:blipFill>
        <p:spPr>
          <a:xfrm>
            <a:off x="1308735" y="1515383"/>
            <a:ext cx="9574530" cy="4351655"/>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7565" y="230187"/>
            <a:ext cx="10515600" cy="1325563"/>
          </a:xfrm>
        </p:spPr>
        <p:txBody>
          <a:bodyPr>
            <a:noAutofit/>
          </a:bodyPr>
          <a:lstStyle/>
          <a:p>
            <a:pPr algn="ctr"/>
            <a:r>
              <a:rPr lang="en-US" altLang="en-US" sz="3200" dirty="0"/>
              <a:t>Whole genome sequencing (WGS), Whole Exome Sequencing (WES) and Target Sequencing </a:t>
            </a:r>
            <a:r>
              <a:rPr lang="en-US" altLang="en-US" sz="3200" dirty="0">
                <a:sym typeface="+mn-ea"/>
              </a:rPr>
              <a:t>with NGS</a:t>
            </a:r>
          </a:p>
        </p:txBody>
      </p:sp>
      <p:pic>
        <p:nvPicPr>
          <p:cNvPr id="4" name="Content Placeholder 3"/>
          <p:cNvPicPr>
            <a:picLocks noGrp="1" noChangeAspect="1"/>
          </p:cNvPicPr>
          <p:nvPr>
            <p:ph idx="1"/>
          </p:nvPr>
        </p:nvPicPr>
        <p:blipFill>
          <a:blip r:embed="rId2"/>
          <a:stretch>
            <a:fillRect/>
          </a:stretch>
        </p:blipFill>
        <p:spPr>
          <a:xfrm>
            <a:off x="4038600" y="1818005"/>
            <a:ext cx="4286250" cy="1933575"/>
          </a:xfrm>
          <a:prstGeom prst="rect">
            <a:avLst/>
          </a:prstGeom>
        </p:spPr>
      </p:pic>
      <p:sp>
        <p:nvSpPr>
          <p:cNvPr id="5" name="Text Box 4"/>
          <p:cNvSpPr txBox="1"/>
          <p:nvPr/>
        </p:nvSpPr>
        <p:spPr>
          <a:xfrm>
            <a:off x="363220" y="6378575"/>
            <a:ext cx="5873750" cy="306705"/>
          </a:xfrm>
          <a:prstGeom prst="rect">
            <a:avLst/>
          </a:prstGeom>
          <a:noFill/>
        </p:spPr>
        <p:txBody>
          <a:bodyPr wrap="square" rtlCol="0" anchor="t">
            <a:spAutoFit/>
          </a:bodyPr>
          <a:lstStyle/>
          <a:p>
            <a:r>
              <a:rPr lang="en-US" sz="1400" dirty="0">
                <a:latin typeface="Calibri Light" panose="020F0302020204030204" pitchFamily="34" charset="0"/>
              </a:rPr>
              <a:t>https://online.stat.psu.edu/stat555/node/106/</a:t>
            </a:r>
          </a:p>
        </p:txBody>
      </p:sp>
      <p:pic>
        <p:nvPicPr>
          <p:cNvPr id="6" name="Picture 5"/>
          <p:cNvPicPr>
            <a:picLocks noChangeAspect="1"/>
          </p:cNvPicPr>
          <p:nvPr/>
        </p:nvPicPr>
        <p:blipFill>
          <a:blip r:embed="rId3"/>
          <a:stretch>
            <a:fillRect/>
          </a:stretch>
        </p:blipFill>
        <p:spPr>
          <a:xfrm>
            <a:off x="3223260" y="4081145"/>
            <a:ext cx="5744845" cy="2147570"/>
          </a:xfrm>
          <a:prstGeom prst="rect">
            <a:avLst/>
          </a:prstGeom>
        </p:spPr>
      </p:pic>
      <p:sp>
        <p:nvSpPr>
          <p:cNvPr id="3" name="Rectangle 2"/>
          <p:cNvSpPr/>
          <p:nvPr/>
        </p:nvSpPr>
        <p:spPr>
          <a:xfrm>
            <a:off x="3757930" y="1630680"/>
            <a:ext cx="4674870" cy="2307590"/>
          </a:xfrm>
          <a:prstGeom prst="rect">
            <a:avLst/>
          </a:prstGeom>
          <a:noFill/>
          <a:ln w="28575"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libri Light" panose="020F0302020204030204" pitchFamily="34" charset="0"/>
            </a:endParaRPr>
          </a:p>
        </p:txBody>
      </p:sp>
      <p:sp>
        <p:nvSpPr>
          <p:cNvPr id="7" name="Text Box 6"/>
          <p:cNvSpPr txBox="1"/>
          <p:nvPr/>
        </p:nvSpPr>
        <p:spPr>
          <a:xfrm>
            <a:off x="736600" y="2600325"/>
            <a:ext cx="2096135" cy="368300"/>
          </a:xfrm>
          <a:prstGeom prst="rect">
            <a:avLst/>
          </a:prstGeom>
          <a:noFill/>
        </p:spPr>
        <p:txBody>
          <a:bodyPr wrap="square" rtlCol="0">
            <a:spAutoFit/>
          </a:bodyPr>
          <a:lstStyle/>
          <a:p>
            <a:r>
              <a:rPr lang="" altLang="en-US" dirty="0">
                <a:latin typeface="Calibri Light" panose="020F0302020204030204" pitchFamily="34" charset="0"/>
              </a:rPr>
              <a:t>One individual</a:t>
            </a:r>
          </a:p>
        </p:txBody>
      </p:sp>
      <p:sp>
        <p:nvSpPr>
          <p:cNvPr id="8" name="Text Box 7"/>
          <p:cNvSpPr txBox="1"/>
          <p:nvPr/>
        </p:nvSpPr>
        <p:spPr>
          <a:xfrm>
            <a:off x="736600" y="4970780"/>
            <a:ext cx="2096135" cy="368300"/>
          </a:xfrm>
          <a:prstGeom prst="rect">
            <a:avLst/>
          </a:prstGeom>
          <a:noFill/>
        </p:spPr>
        <p:txBody>
          <a:bodyPr wrap="square" rtlCol="0">
            <a:spAutoFit/>
          </a:bodyPr>
          <a:lstStyle/>
          <a:p>
            <a:r>
              <a:rPr lang="" altLang="en-US" dirty="0">
                <a:latin typeface="Calibri Light" panose="020F0302020204030204" pitchFamily="34" charset="0"/>
              </a:rPr>
              <a:t>Multi</a:t>
            </a:r>
            <a:r>
              <a:rPr lang="en-US" altLang="en-US" dirty="0">
                <a:latin typeface="Calibri Light" panose="020F0302020204030204" pitchFamily="34" charset="0"/>
              </a:rPr>
              <a:t> individual</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altLang="en-US" sz="6600" dirty="0"/>
              <a:t>SNP </a:t>
            </a:r>
            <a:r>
              <a:rPr lang="vi-VN" altLang="en-US" sz="6600" dirty="0"/>
              <a:t>Arrays</a:t>
            </a:r>
            <a:endParaRPr lang="en-US" altLang="en-US" sz="6600" dirty="0">
              <a:sym typeface="+mn-ea"/>
            </a:endParaRPr>
          </a:p>
        </p:txBody>
      </p:sp>
      <p:pic>
        <p:nvPicPr>
          <p:cNvPr id="4" name="Picture 3">
            <a:extLst>
              <a:ext uri="{FF2B5EF4-FFF2-40B4-BE49-F238E27FC236}">
                <a16:creationId xmlns:a16="http://schemas.microsoft.com/office/drawing/2014/main" id="{1B29882A-75B8-F769-1648-C644D9F38D57}"/>
              </a:ext>
            </a:extLst>
          </p:cNvPr>
          <p:cNvPicPr>
            <a:picLocks noChangeAspect="1"/>
          </p:cNvPicPr>
          <p:nvPr/>
        </p:nvPicPr>
        <p:blipFill>
          <a:blip r:embed="rId2"/>
          <a:stretch>
            <a:fillRect/>
          </a:stretch>
        </p:blipFill>
        <p:spPr>
          <a:xfrm>
            <a:off x="513184" y="2737183"/>
            <a:ext cx="11028784" cy="1916321"/>
          </a:xfrm>
          <a:prstGeom prst="rect">
            <a:avLst/>
          </a:prstGeom>
        </p:spPr>
      </p:pic>
      <p:sp>
        <p:nvSpPr>
          <p:cNvPr id="6" name="TextBox 5">
            <a:extLst>
              <a:ext uri="{FF2B5EF4-FFF2-40B4-BE49-F238E27FC236}">
                <a16:creationId xmlns:a16="http://schemas.microsoft.com/office/drawing/2014/main" id="{3D38673C-D487-4280-F1D2-533FC1DE0848}"/>
              </a:ext>
            </a:extLst>
          </p:cNvPr>
          <p:cNvSpPr txBox="1"/>
          <p:nvPr/>
        </p:nvSpPr>
        <p:spPr>
          <a:xfrm>
            <a:off x="8321449" y="6246007"/>
            <a:ext cx="3598408" cy="369332"/>
          </a:xfrm>
          <a:prstGeom prst="rect">
            <a:avLst/>
          </a:prstGeom>
          <a:noFill/>
        </p:spPr>
        <p:txBody>
          <a:bodyPr wrap="square">
            <a:spAutoFit/>
          </a:bodyPr>
          <a:lstStyle/>
          <a:p>
            <a:r>
              <a:rPr lang="en-US" dirty="0">
                <a:latin typeface="Calibri Light" panose="020F0302020204030204" pitchFamily="34" charset="0"/>
                <a:hlinkClick r:id="rId3"/>
              </a:rPr>
              <a:t>GEO Browser - GEO - NCBI (nih.gov)</a:t>
            </a:r>
            <a:endParaRPr lang="en-US" dirty="0">
              <a:latin typeface="Calibri Light" panose="020F0302020204030204" pitchFamily="34" charset="0"/>
            </a:endParaRPr>
          </a:p>
        </p:txBody>
      </p:sp>
    </p:spTree>
    <p:extLst>
      <p:ext uri="{BB962C8B-B14F-4D97-AF65-F5344CB8AC3E}">
        <p14:creationId xmlns:p14="http://schemas.microsoft.com/office/powerpoint/2010/main" val="418076875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7565" y="107728"/>
            <a:ext cx="10515600" cy="646331"/>
          </a:xfrm>
        </p:spPr>
        <p:txBody>
          <a:bodyPr>
            <a:noAutofit/>
          </a:bodyPr>
          <a:lstStyle/>
          <a:p>
            <a:pPr algn="ctr"/>
            <a:r>
              <a:rPr lang="en-US" altLang="en-US" sz="4000" b="1" dirty="0"/>
              <a:t>Comparative genome hybridization (CGH)</a:t>
            </a:r>
            <a:endParaRPr lang="en-US" altLang="en-US" sz="4000" b="1" dirty="0">
              <a:sym typeface="+mn-ea"/>
            </a:endParaRPr>
          </a:p>
        </p:txBody>
      </p:sp>
      <p:sp>
        <p:nvSpPr>
          <p:cNvPr id="14" name="TextBox 13">
            <a:extLst>
              <a:ext uri="{FF2B5EF4-FFF2-40B4-BE49-F238E27FC236}">
                <a16:creationId xmlns:a16="http://schemas.microsoft.com/office/drawing/2014/main" id="{AB8A0077-9059-9CAC-BA68-79FA04A7B642}"/>
              </a:ext>
            </a:extLst>
          </p:cNvPr>
          <p:cNvSpPr txBox="1"/>
          <p:nvPr/>
        </p:nvSpPr>
        <p:spPr>
          <a:xfrm>
            <a:off x="375557" y="2221093"/>
            <a:ext cx="3126921" cy="1477328"/>
          </a:xfrm>
          <a:prstGeom prst="rect">
            <a:avLst/>
          </a:prstGeom>
          <a:noFill/>
        </p:spPr>
        <p:txBody>
          <a:bodyPr wrap="square">
            <a:spAutoFit/>
          </a:bodyPr>
          <a:lstStyle/>
          <a:p>
            <a:pPr algn="just"/>
            <a:r>
              <a:rPr lang="en-US" dirty="0">
                <a:latin typeface="Calibri Light" panose="020F0302020204030204" pitchFamily="34" charset="0"/>
              </a:rPr>
              <a:t>CGH is a molecular-cytogenetic method for the analysis of copy number changes (gains or losses) in the DNA</a:t>
            </a:r>
            <a:r>
              <a:rPr lang="vi-VN" dirty="0">
                <a:latin typeface="Calibri Light" panose="020F0302020204030204" pitchFamily="34" charset="0"/>
              </a:rPr>
              <a:t> </a:t>
            </a:r>
            <a:r>
              <a:rPr lang="en-US" dirty="0">
                <a:latin typeface="Calibri Light" panose="020F0302020204030204" pitchFamily="34" charset="0"/>
              </a:rPr>
              <a:t>content of a given individual’s DNA.</a:t>
            </a:r>
          </a:p>
        </p:txBody>
      </p:sp>
      <p:pic>
        <p:nvPicPr>
          <p:cNvPr id="16" name="Picture 15">
            <a:extLst>
              <a:ext uri="{FF2B5EF4-FFF2-40B4-BE49-F238E27FC236}">
                <a16:creationId xmlns:a16="http://schemas.microsoft.com/office/drawing/2014/main" id="{CFD506E3-F3AF-069A-16D0-1B9EBCB8909E}"/>
              </a:ext>
            </a:extLst>
          </p:cNvPr>
          <p:cNvPicPr>
            <a:picLocks noChangeAspect="1"/>
          </p:cNvPicPr>
          <p:nvPr/>
        </p:nvPicPr>
        <p:blipFill>
          <a:blip r:embed="rId2"/>
          <a:stretch>
            <a:fillRect/>
          </a:stretch>
        </p:blipFill>
        <p:spPr>
          <a:xfrm>
            <a:off x="4016148" y="872900"/>
            <a:ext cx="7686675" cy="5553075"/>
          </a:xfrm>
          <a:prstGeom prst="rect">
            <a:avLst/>
          </a:prstGeom>
        </p:spPr>
      </p:pic>
      <p:sp>
        <p:nvSpPr>
          <p:cNvPr id="18" name="TextBox 17">
            <a:extLst>
              <a:ext uri="{FF2B5EF4-FFF2-40B4-BE49-F238E27FC236}">
                <a16:creationId xmlns:a16="http://schemas.microsoft.com/office/drawing/2014/main" id="{17830BD3-BA28-1C6B-3EC8-03114A5CA3CF}"/>
              </a:ext>
            </a:extLst>
          </p:cNvPr>
          <p:cNvSpPr txBox="1"/>
          <p:nvPr/>
        </p:nvSpPr>
        <p:spPr>
          <a:xfrm>
            <a:off x="489177" y="6380940"/>
            <a:ext cx="6094638" cy="369332"/>
          </a:xfrm>
          <a:prstGeom prst="rect">
            <a:avLst/>
          </a:prstGeom>
          <a:noFill/>
        </p:spPr>
        <p:txBody>
          <a:bodyPr wrap="square">
            <a:spAutoFit/>
          </a:bodyPr>
          <a:lstStyle/>
          <a:p>
            <a:r>
              <a:rPr lang="en-US" dirty="0">
                <a:latin typeface="Calibri Light" panose="020F0302020204030204" pitchFamily="34" charset="0"/>
                <a:hlinkClick r:id="rId3"/>
              </a:rPr>
              <a:t>A glossary of relevant genetic terms (tandfonline.com)</a:t>
            </a:r>
            <a:endParaRPr lang="en-US" dirty="0">
              <a:latin typeface="Calibri Light" panose="020F0302020204030204" pitchFamily="34" charset="0"/>
            </a:endParaRPr>
          </a:p>
        </p:txBody>
      </p:sp>
    </p:spTree>
    <p:extLst>
      <p:ext uri="{BB962C8B-B14F-4D97-AF65-F5344CB8AC3E}">
        <p14:creationId xmlns:p14="http://schemas.microsoft.com/office/powerpoint/2010/main" val="109036077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altLang="en-US" sz="6600" dirty="0"/>
              <a:t>CNV </a:t>
            </a:r>
            <a:r>
              <a:rPr lang="vi-VN" altLang="en-US" sz="6600" dirty="0"/>
              <a:t>Arrays</a:t>
            </a:r>
            <a:endParaRPr lang="en-US" altLang="en-US" sz="6600" dirty="0">
              <a:sym typeface="+mn-ea"/>
            </a:endParaRPr>
          </a:p>
        </p:txBody>
      </p:sp>
      <p:pic>
        <p:nvPicPr>
          <p:cNvPr id="16" name="Picture 15">
            <a:extLst>
              <a:ext uri="{FF2B5EF4-FFF2-40B4-BE49-F238E27FC236}">
                <a16:creationId xmlns:a16="http://schemas.microsoft.com/office/drawing/2014/main" id="{262E2C94-9A1B-C694-E17B-733232A1D5CB}"/>
              </a:ext>
            </a:extLst>
          </p:cNvPr>
          <p:cNvPicPr>
            <a:picLocks noChangeAspect="1"/>
          </p:cNvPicPr>
          <p:nvPr/>
        </p:nvPicPr>
        <p:blipFill>
          <a:blip r:embed="rId2"/>
          <a:stretch>
            <a:fillRect/>
          </a:stretch>
        </p:blipFill>
        <p:spPr>
          <a:xfrm>
            <a:off x="315685" y="2015549"/>
            <a:ext cx="11560629" cy="2826901"/>
          </a:xfrm>
          <a:prstGeom prst="rect">
            <a:avLst/>
          </a:prstGeom>
        </p:spPr>
      </p:pic>
      <p:sp>
        <p:nvSpPr>
          <p:cNvPr id="17" name="TextBox 16">
            <a:extLst>
              <a:ext uri="{FF2B5EF4-FFF2-40B4-BE49-F238E27FC236}">
                <a16:creationId xmlns:a16="http://schemas.microsoft.com/office/drawing/2014/main" id="{8E123B0E-ADAE-0DAB-CFA2-ADAC99FD2286}"/>
              </a:ext>
            </a:extLst>
          </p:cNvPr>
          <p:cNvSpPr txBox="1"/>
          <p:nvPr/>
        </p:nvSpPr>
        <p:spPr>
          <a:xfrm>
            <a:off x="8321449" y="6246007"/>
            <a:ext cx="3598408" cy="369332"/>
          </a:xfrm>
          <a:prstGeom prst="rect">
            <a:avLst/>
          </a:prstGeom>
          <a:noFill/>
        </p:spPr>
        <p:txBody>
          <a:bodyPr wrap="square">
            <a:spAutoFit/>
          </a:bodyPr>
          <a:lstStyle/>
          <a:p>
            <a:r>
              <a:rPr lang="en-US" dirty="0">
                <a:latin typeface="Calibri Light" panose="020F0302020204030204" pitchFamily="34" charset="0"/>
                <a:hlinkClick r:id="rId3"/>
              </a:rPr>
              <a:t>GEO Browser - GEO - NCBI (nih.gov)</a:t>
            </a:r>
            <a:endParaRPr lang="en-US" dirty="0">
              <a:latin typeface="Calibri Light" panose="020F0302020204030204" pitchFamily="34" charset="0"/>
            </a:endParaRPr>
          </a:p>
        </p:txBody>
      </p:sp>
    </p:spTree>
    <p:extLst>
      <p:ext uri="{BB962C8B-B14F-4D97-AF65-F5344CB8AC3E}">
        <p14:creationId xmlns:p14="http://schemas.microsoft.com/office/powerpoint/2010/main" val="164566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3463" y="152400"/>
            <a:ext cx="10515600" cy="720725"/>
          </a:xfrm>
        </p:spPr>
        <p:txBody>
          <a:bodyPr>
            <a:normAutofit/>
          </a:bodyPr>
          <a:lstStyle/>
          <a:p>
            <a:pPr algn="ctr"/>
            <a:r>
              <a:rPr lang="en-US" altLang="en-US" dirty="0"/>
              <a:t>Experiment design</a:t>
            </a:r>
          </a:p>
        </p:txBody>
      </p:sp>
      <p:pic>
        <p:nvPicPr>
          <p:cNvPr id="7" name="Picture 6"/>
          <p:cNvPicPr>
            <a:picLocks noChangeAspect="1"/>
          </p:cNvPicPr>
          <p:nvPr/>
        </p:nvPicPr>
        <p:blipFill>
          <a:blip r:embed="rId2"/>
          <a:stretch>
            <a:fillRect/>
          </a:stretch>
        </p:blipFill>
        <p:spPr>
          <a:xfrm>
            <a:off x="940435" y="1079500"/>
            <a:ext cx="10097135" cy="5139690"/>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676910" y="363220"/>
            <a:ext cx="10838180" cy="613219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2">
            <a:extLst>
              <a:ext uri="{FF2B5EF4-FFF2-40B4-BE49-F238E27FC236}">
                <a16:creationId xmlns:a16="http://schemas.microsoft.com/office/drawing/2014/main" id="{CECAAB3E-E9A0-4662-976B-D666A8A72F9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l="203" b="1587"/>
          <a:stretch>
            <a:fillRect/>
          </a:stretch>
        </p:blipFill>
        <p:spPr bwMode="auto">
          <a:xfrm>
            <a:off x="6347521" y="1393712"/>
            <a:ext cx="3703908" cy="4656568"/>
          </a:xfrm>
          <a:prstGeom prst="rect">
            <a:avLst/>
          </a:prstGeom>
          <a:noFill/>
          <a:ln>
            <a:noFill/>
          </a:ln>
          <a:effectLst>
            <a:glow rad="127000">
              <a:srgbClr val="02102A"/>
            </a:glo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3">
            <a:extLst>
              <a:ext uri="{FF2B5EF4-FFF2-40B4-BE49-F238E27FC236}">
                <a16:creationId xmlns:a16="http://schemas.microsoft.com/office/drawing/2014/main" id="{A10F6103-825E-4A28-B07B-5E9EFAD71D5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054178" y="1395076"/>
            <a:ext cx="3544684" cy="4663760"/>
          </a:xfrm>
          <a:prstGeom prst="rect">
            <a:avLst/>
          </a:prstGeom>
          <a:noFill/>
          <a:effectLst>
            <a:glow rad="127000">
              <a:srgbClr val="02102A"/>
            </a:glow>
          </a:effectLst>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EED8350-1E65-4280-AC6A-480BAE3AB419}"/>
              </a:ext>
            </a:extLst>
          </p:cNvPr>
          <p:cNvSpPr txBox="1"/>
          <p:nvPr/>
        </p:nvSpPr>
        <p:spPr>
          <a:xfrm>
            <a:off x="142240" y="74217"/>
            <a:ext cx="11948160" cy="1118255"/>
          </a:xfrm>
          <a:prstGeom prst="rect">
            <a:avLst/>
          </a:prstGeom>
          <a:noFill/>
        </p:spPr>
        <p:txBody>
          <a:bodyPr wrap="square" rtlCol="0">
            <a:spAutoFit/>
          </a:bodyPr>
          <a:lstStyle/>
          <a:p>
            <a:pPr marL="0" marR="0" lvl="0" indent="0" algn="ctr" defTabSz="914400" rtl="0" eaLnBrk="1" fontAlgn="auto" latinLnBrk="0" hangingPunct="1">
              <a:lnSpc>
                <a:spcPts val="4000"/>
              </a:lnSpc>
              <a:spcBef>
                <a:spcPts val="0"/>
              </a:spcBef>
              <a:spcAft>
                <a:spcPts val="0"/>
              </a:spcAft>
              <a:buClrTx/>
              <a:buSzTx/>
              <a:buFontTx/>
              <a:buNone/>
              <a:tabLst/>
              <a:defRPr/>
            </a:pPr>
            <a:r>
              <a:rPr kumimoji="0" lang="en-US" sz="4000" b="1" i="0" u="none" strike="noStrike" kern="1200" cap="none" spc="0" normalizeH="0" baseline="0" noProof="0" dirty="0">
                <a:ln>
                  <a:noFill/>
                </a:ln>
                <a:effectLst/>
                <a:uLnTx/>
                <a:uFillTx/>
                <a:latin typeface="Arial" panose="020B0604020202020204" pitchFamily="34" charset="0"/>
                <a:ea typeface="+mn-ea"/>
                <a:cs typeface="Arial" panose="020B0604020202020204" pitchFamily="34" charset="0"/>
              </a:rPr>
              <a:t>February 2001: Papers Reporting </a:t>
            </a:r>
          </a:p>
          <a:p>
            <a:pPr marL="0" marR="0" lvl="0" indent="0" algn="ctr" defTabSz="914400" rtl="0" eaLnBrk="1" fontAlgn="auto" latinLnBrk="0" hangingPunct="1">
              <a:lnSpc>
                <a:spcPts val="4000"/>
              </a:lnSpc>
              <a:spcBef>
                <a:spcPts val="0"/>
              </a:spcBef>
              <a:spcAft>
                <a:spcPts val="0"/>
              </a:spcAft>
              <a:buClrTx/>
              <a:buSzTx/>
              <a:buFontTx/>
              <a:buNone/>
              <a:tabLst/>
              <a:defRPr/>
            </a:pPr>
            <a:r>
              <a:rPr kumimoji="0" lang="en-US" sz="4000" b="1" i="0" u="none" strike="noStrike" kern="1200" cap="none" spc="0" normalizeH="0" baseline="0" noProof="0" dirty="0">
                <a:ln>
                  <a:noFill/>
                </a:ln>
                <a:effectLst/>
                <a:uLnTx/>
                <a:uFillTx/>
                <a:latin typeface="Arial" panose="020B0604020202020204" pitchFamily="34" charset="0"/>
                <a:ea typeface="+mn-ea"/>
                <a:cs typeface="Arial" panose="020B0604020202020204" pitchFamily="34" charset="0"/>
              </a:rPr>
              <a:t>Draft Sequence of Human Genome</a:t>
            </a:r>
          </a:p>
        </p:txBody>
      </p:sp>
      <p:sp>
        <p:nvSpPr>
          <p:cNvPr id="5" name="Text Box 9">
            <a:extLst>
              <a:ext uri="{FF2B5EF4-FFF2-40B4-BE49-F238E27FC236}">
                <a16:creationId xmlns:a16="http://schemas.microsoft.com/office/drawing/2014/main" id="{9AE823E8-C915-474F-8A00-190FEA494AD0}"/>
              </a:ext>
            </a:extLst>
          </p:cNvPr>
          <p:cNvSpPr txBox="1">
            <a:spLocks noChangeArrowheads="1"/>
          </p:cNvSpPr>
          <p:nvPr/>
        </p:nvSpPr>
        <p:spPr bwMode="auto">
          <a:xfrm>
            <a:off x="2795147" y="6178835"/>
            <a:ext cx="205370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800" b="1"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HGP Paper</a:t>
            </a:r>
          </a:p>
        </p:txBody>
      </p:sp>
      <p:sp>
        <p:nvSpPr>
          <p:cNvPr id="7" name="Text Box 9">
            <a:extLst>
              <a:ext uri="{FF2B5EF4-FFF2-40B4-BE49-F238E27FC236}">
                <a16:creationId xmlns:a16="http://schemas.microsoft.com/office/drawing/2014/main" id="{3294C323-0F7B-41AB-BC5A-6D984EB6DD5C}"/>
              </a:ext>
            </a:extLst>
          </p:cNvPr>
          <p:cNvSpPr txBox="1">
            <a:spLocks noChangeArrowheads="1"/>
          </p:cNvSpPr>
          <p:nvPr/>
        </p:nvSpPr>
        <p:spPr bwMode="auto">
          <a:xfrm>
            <a:off x="6462389" y="6178835"/>
            <a:ext cx="358085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800" b="1"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Venter/Celera Paper</a:t>
            </a:r>
          </a:p>
        </p:txBody>
      </p:sp>
    </p:spTree>
    <p:extLst>
      <p:ext uri="{BB962C8B-B14F-4D97-AF65-F5344CB8AC3E}">
        <p14:creationId xmlns:p14="http://schemas.microsoft.com/office/powerpoint/2010/main" val="2930846619"/>
      </p:ext>
    </p:extLst>
  </p:cSld>
  <p:clrMapOvr>
    <a:masterClrMapping/>
  </p:clrMapOvr>
  <p:transition spd="slow">
    <p:wipe dir="d"/>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4530" y="319859"/>
            <a:ext cx="10515600" cy="565150"/>
          </a:xfrm>
        </p:spPr>
        <p:txBody>
          <a:bodyPr>
            <a:noAutofit/>
          </a:bodyPr>
          <a:lstStyle/>
          <a:p>
            <a:pPr algn="ctr"/>
            <a:r>
              <a:rPr lang="en-US" altLang="en-US" sz="3600" dirty="0"/>
              <a:t>Example of heart disease</a:t>
            </a:r>
          </a:p>
        </p:txBody>
      </p:sp>
      <p:sp>
        <p:nvSpPr>
          <p:cNvPr id="5" name="Text Box 4"/>
          <p:cNvSpPr txBox="1"/>
          <p:nvPr/>
        </p:nvSpPr>
        <p:spPr>
          <a:xfrm>
            <a:off x="206375" y="6565265"/>
            <a:ext cx="10993755" cy="245110"/>
          </a:xfrm>
          <a:prstGeom prst="rect">
            <a:avLst/>
          </a:prstGeom>
          <a:noFill/>
        </p:spPr>
        <p:txBody>
          <a:bodyPr wrap="square" rtlCol="0" anchor="t">
            <a:spAutoFit/>
          </a:bodyPr>
          <a:lstStyle/>
          <a:p>
            <a:r>
              <a:rPr lang="en-US" sz="1000" dirty="0">
                <a:latin typeface="Calibri Light" panose="020F0302020204030204" pitchFamily="34" charset="0"/>
              </a:rPr>
              <a:t>https://www.yourgenome.org/stories/genome-wide-association-studies</a:t>
            </a:r>
          </a:p>
        </p:txBody>
      </p:sp>
      <p:pic>
        <p:nvPicPr>
          <p:cNvPr id="3" name="Picture 2"/>
          <p:cNvPicPr>
            <a:picLocks noChangeAspect="1"/>
          </p:cNvPicPr>
          <p:nvPr/>
        </p:nvPicPr>
        <p:blipFill>
          <a:blip r:embed="rId2"/>
          <a:stretch>
            <a:fillRect/>
          </a:stretch>
        </p:blipFill>
        <p:spPr>
          <a:xfrm>
            <a:off x="1421765" y="781050"/>
            <a:ext cx="9481185" cy="5688330"/>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69423" y="238760"/>
            <a:ext cx="9449344" cy="720725"/>
          </a:xfrm>
        </p:spPr>
        <p:txBody>
          <a:bodyPr>
            <a:normAutofit/>
          </a:bodyPr>
          <a:lstStyle/>
          <a:p>
            <a:pPr algn="ctr"/>
            <a:r>
              <a:rPr lang="vi-VN" altLang="en-US" dirty="0"/>
              <a:t>Review </a:t>
            </a:r>
            <a:r>
              <a:rPr lang="en-US" altLang="en-US" dirty="0"/>
              <a:t>statistics</a:t>
            </a:r>
          </a:p>
        </p:txBody>
      </p:sp>
      <p:graphicFrame>
        <p:nvGraphicFramePr>
          <p:cNvPr id="3" name="Table 2"/>
          <p:cNvGraphicFramePr/>
          <p:nvPr>
            <p:extLst>
              <p:ext uri="{D42A27DB-BD31-4B8C-83A1-F6EECF244321}">
                <p14:modId xmlns:p14="http://schemas.microsoft.com/office/powerpoint/2010/main" val="3576138062"/>
              </p:ext>
            </p:extLst>
          </p:nvPr>
        </p:nvGraphicFramePr>
        <p:xfrm>
          <a:off x="795653" y="1239520"/>
          <a:ext cx="4505960" cy="1508760"/>
        </p:xfrm>
        <a:graphic>
          <a:graphicData uri="http://schemas.openxmlformats.org/drawingml/2006/table">
            <a:tbl>
              <a:tblPr firstRow="1" bandRow="1">
                <a:tableStyleId>{5C22544A-7EE6-4342-B048-85BDC9FD1C3A}</a:tableStyleId>
              </a:tblPr>
              <a:tblGrid>
                <a:gridCol w="1126490">
                  <a:extLst>
                    <a:ext uri="{9D8B030D-6E8A-4147-A177-3AD203B41FA5}">
                      <a16:colId xmlns:a16="http://schemas.microsoft.com/office/drawing/2014/main" val="20000"/>
                    </a:ext>
                  </a:extLst>
                </a:gridCol>
                <a:gridCol w="1126490">
                  <a:extLst>
                    <a:ext uri="{9D8B030D-6E8A-4147-A177-3AD203B41FA5}">
                      <a16:colId xmlns:a16="http://schemas.microsoft.com/office/drawing/2014/main" val="20001"/>
                    </a:ext>
                  </a:extLst>
                </a:gridCol>
                <a:gridCol w="1126490">
                  <a:extLst>
                    <a:ext uri="{9D8B030D-6E8A-4147-A177-3AD203B41FA5}">
                      <a16:colId xmlns:a16="http://schemas.microsoft.com/office/drawing/2014/main" val="20002"/>
                    </a:ext>
                  </a:extLst>
                </a:gridCol>
                <a:gridCol w="1126490">
                  <a:extLst>
                    <a:ext uri="{9D8B030D-6E8A-4147-A177-3AD203B41FA5}">
                      <a16:colId xmlns:a16="http://schemas.microsoft.com/office/drawing/2014/main" val="20003"/>
                    </a:ext>
                  </a:extLst>
                </a:gridCol>
              </a:tblGrid>
              <a:tr h="381000">
                <a:tc>
                  <a:txBody>
                    <a:bodyPr/>
                    <a:lstStyle/>
                    <a:p>
                      <a:pPr>
                        <a:buNone/>
                      </a:pPr>
                      <a:r>
                        <a:rPr lang="en-US" altLang="en-US" dirty="0">
                          <a:latin typeface="Calibri Light" panose="020F0302020204030204" pitchFamily="34" charset="0"/>
                        </a:rPr>
                        <a:t>Chr1-10</a:t>
                      </a:r>
                    </a:p>
                  </a:txBody>
                  <a:tcPr/>
                </a:tc>
                <a:tc>
                  <a:txBody>
                    <a:bodyPr/>
                    <a:lstStyle/>
                    <a:p>
                      <a:pPr>
                        <a:buNone/>
                      </a:pPr>
                      <a:r>
                        <a:rPr lang="en-US" altLang="en-US" dirty="0">
                          <a:latin typeface="Calibri Light" panose="020F0302020204030204" pitchFamily="34" charset="0"/>
                        </a:rPr>
                        <a:t>C</a:t>
                      </a:r>
                    </a:p>
                  </a:txBody>
                  <a:tcPr/>
                </a:tc>
                <a:tc>
                  <a:txBody>
                    <a:bodyPr/>
                    <a:lstStyle/>
                    <a:p>
                      <a:pPr>
                        <a:buNone/>
                      </a:pPr>
                      <a:r>
                        <a:rPr lang="en-US" altLang="en-US" dirty="0">
                          <a:latin typeface="Calibri Light" panose="020F0302020204030204" pitchFamily="34" charset="0"/>
                        </a:rPr>
                        <a:t>T</a:t>
                      </a:r>
                    </a:p>
                  </a:txBody>
                  <a:tcPr/>
                </a:tc>
                <a:tc>
                  <a:txBody>
                    <a:bodyPr/>
                    <a:lstStyle/>
                    <a:p>
                      <a:pPr>
                        <a:buNone/>
                      </a:pPr>
                      <a:r>
                        <a:rPr lang="en-US" altLang="en-US" dirty="0">
                          <a:latin typeface="Calibri Light" panose="020F0302020204030204" pitchFamily="34" charset="0"/>
                        </a:rPr>
                        <a:t>Total</a:t>
                      </a:r>
                    </a:p>
                  </a:txBody>
                  <a:tcPr/>
                </a:tc>
                <a:extLst>
                  <a:ext uri="{0D108BD9-81ED-4DB2-BD59-A6C34878D82A}">
                    <a16:rowId xmlns:a16="http://schemas.microsoft.com/office/drawing/2014/main" val="10000"/>
                  </a:ext>
                </a:extLst>
              </a:tr>
              <a:tr h="347345">
                <a:tc>
                  <a:txBody>
                    <a:bodyPr/>
                    <a:lstStyle/>
                    <a:p>
                      <a:pPr>
                        <a:buNone/>
                      </a:pPr>
                      <a:r>
                        <a:rPr lang="en-US" altLang="en-US" dirty="0">
                          <a:latin typeface="Calibri Light" panose="020F0302020204030204" pitchFamily="34" charset="0"/>
                        </a:rPr>
                        <a:t>Case</a:t>
                      </a:r>
                    </a:p>
                  </a:txBody>
                  <a:tcPr/>
                </a:tc>
                <a:tc>
                  <a:txBody>
                    <a:bodyPr/>
                    <a:lstStyle/>
                    <a:p>
                      <a:pPr>
                        <a:buNone/>
                      </a:pPr>
                      <a:r>
                        <a:rPr lang="en-US" altLang="en-US" dirty="0">
                          <a:latin typeface="Calibri Light" panose="020F0302020204030204" pitchFamily="34" charset="0"/>
                        </a:rPr>
                        <a:t>620</a:t>
                      </a:r>
                    </a:p>
                  </a:txBody>
                  <a:tcPr/>
                </a:tc>
                <a:tc>
                  <a:txBody>
                    <a:bodyPr/>
                    <a:lstStyle/>
                    <a:p>
                      <a:pPr>
                        <a:buNone/>
                      </a:pPr>
                      <a:r>
                        <a:rPr lang="en-US" altLang="en-US" dirty="0">
                          <a:latin typeface="Calibri Light" panose="020F0302020204030204" pitchFamily="34" charset="0"/>
                        </a:rPr>
                        <a:t>380</a:t>
                      </a:r>
                    </a:p>
                  </a:txBody>
                  <a:tcPr/>
                </a:tc>
                <a:tc>
                  <a:txBody>
                    <a:bodyPr/>
                    <a:lstStyle/>
                    <a:p>
                      <a:pPr>
                        <a:buNone/>
                      </a:pPr>
                      <a:r>
                        <a:rPr lang="en-US" altLang="en-US" dirty="0">
                          <a:latin typeface="Calibri Light" panose="020F0302020204030204" pitchFamily="34" charset="0"/>
                        </a:rPr>
                        <a:t>1000</a:t>
                      </a:r>
                    </a:p>
                  </a:txBody>
                  <a:tcPr/>
                </a:tc>
                <a:extLst>
                  <a:ext uri="{0D108BD9-81ED-4DB2-BD59-A6C34878D82A}">
                    <a16:rowId xmlns:a16="http://schemas.microsoft.com/office/drawing/2014/main" val="10001"/>
                  </a:ext>
                </a:extLst>
              </a:tr>
              <a:tr h="381000">
                <a:tc>
                  <a:txBody>
                    <a:bodyPr/>
                    <a:lstStyle/>
                    <a:p>
                      <a:pPr>
                        <a:buNone/>
                      </a:pPr>
                      <a:r>
                        <a:rPr lang="en-US" altLang="en-US" dirty="0">
                          <a:latin typeface="Calibri Light" panose="020F0302020204030204" pitchFamily="34" charset="0"/>
                        </a:rPr>
                        <a:t>Control</a:t>
                      </a:r>
                    </a:p>
                  </a:txBody>
                  <a:tcPr/>
                </a:tc>
                <a:tc>
                  <a:txBody>
                    <a:bodyPr/>
                    <a:lstStyle/>
                    <a:p>
                      <a:pPr>
                        <a:buNone/>
                      </a:pPr>
                      <a:r>
                        <a:rPr lang="en-US" altLang="en-US" dirty="0">
                          <a:latin typeface="Calibri Light" panose="020F0302020204030204" pitchFamily="34" charset="0"/>
                        </a:rPr>
                        <a:t>490</a:t>
                      </a:r>
                    </a:p>
                  </a:txBody>
                  <a:tcPr/>
                </a:tc>
                <a:tc>
                  <a:txBody>
                    <a:bodyPr/>
                    <a:lstStyle/>
                    <a:p>
                      <a:pPr>
                        <a:buNone/>
                      </a:pPr>
                      <a:r>
                        <a:rPr lang="en-US" altLang="en-US" dirty="0">
                          <a:latin typeface="Calibri Light" panose="020F0302020204030204" pitchFamily="34" charset="0"/>
                        </a:rPr>
                        <a:t>510</a:t>
                      </a:r>
                    </a:p>
                  </a:txBody>
                  <a:tcPr/>
                </a:tc>
                <a:tc>
                  <a:txBody>
                    <a:bodyPr/>
                    <a:lstStyle/>
                    <a:p>
                      <a:pPr>
                        <a:buNone/>
                      </a:pPr>
                      <a:r>
                        <a:rPr lang="en-US" altLang="en-US" dirty="0">
                          <a:latin typeface="Calibri Light" panose="020F0302020204030204" pitchFamily="34" charset="0"/>
                        </a:rPr>
                        <a:t>1000</a:t>
                      </a:r>
                    </a:p>
                  </a:txBody>
                  <a:tcPr/>
                </a:tc>
                <a:extLst>
                  <a:ext uri="{0D108BD9-81ED-4DB2-BD59-A6C34878D82A}">
                    <a16:rowId xmlns:a16="http://schemas.microsoft.com/office/drawing/2014/main" val="10002"/>
                  </a:ext>
                </a:extLst>
              </a:tr>
              <a:tr h="381000">
                <a:tc>
                  <a:txBody>
                    <a:bodyPr/>
                    <a:lstStyle/>
                    <a:p>
                      <a:pPr>
                        <a:buNone/>
                      </a:pPr>
                      <a:r>
                        <a:rPr lang="en-US" altLang="en-US" dirty="0">
                          <a:latin typeface="Calibri Light" panose="020F0302020204030204" pitchFamily="34" charset="0"/>
                        </a:rPr>
                        <a:t>Total</a:t>
                      </a:r>
                    </a:p>
                  </a:txBody>
                  <a:tcPr/>
                </a:tc>
                <a:tc>
                  <a:txBody>
                    <a:bodyPr/>
                    <a:lstStyle/>
                    <a:p>
                      <a:pPr>
                        <a:buNone/>
                      </a:pPr>
                      <a:r>
                        <a:rPr lang="en-US" altLang="en-US" dirty="0">
                          <a:latin typeface="Calibri Light" panose="020F0302020204030204" pitchFamily="34" charset="0"/>
                        </a:rPr>
                        <a:t>1110</a:t>
                      </a:r>
                    </a:p>
                  </a:txBody>
                  <a:tcPr/>
                </a:tc>
                <a:tc>
                  <a:txBody>
                    <a:bodyPr/>
                    <a:lstStyle/>
                    <a:p>
                      <a:pPr>
                        <a:buNone/>
                      </a:pPr>
                      <a:r>
                        <a:rPr lang="en-US" altLang="en-US" dirty="0">
                          <a:latin typeface="Calibri Light" panose="020F0302020204030204" pitchFamily="34" charset="0"/>
                        </a:rPr>
                        <a:t>890</a:t>
                      </a:r>
                    </a:p>
                  </a:txBody>
                  <a:tcPr/>
                </a:tc>
                <a:tc>
                  <a:txBody>
                    <a:bodyPr/>
                    <a:lstStyle/>
                    <a:p>
                      <a:pPr>
                        <a:buNone/>
                      </a:pPr>
                      <a:r>
                        <a:rPr lang="en-US" altLang="en-US" dirty="0">
                          <a:latin typeface="Calibri Light" panose="020F0302020204030204" pitchFamily="34" charset="0"/>
                        </a:rPr>
                        <a:t>2000</a:t>
                      </a:r>
                    </a:p>
                  </a:txBody>
                  <a:tcPr/>
                </a:tc>
                <a:extLst>
                  <a:ext uri="{0D108BD9-81ED-4DB2-BD59-A6C34878D82A}">
                    <a16:rowId xmlns:a16="http://schemas.microsoft.com/office/drawing/2014/main" val="10003"/>
                  </a:ext>
                </a:extLst>
              </a:tr>
            </a:tbl>
          </a:graphicData>
        </a:graphic>
      </p:graphicFrame>
      <p:sp>
        <p:nvSpPr>
          <p:cNvPr id="4" name="Text Box 3"/>
          <p:cNvSpPr txBox="1"/>
          <p:nvPr/>
        </p:nvSpPr>
        <p:spPr>
          <a:xfrm>
            <a:off x="795653" y="3043555"/>
            <a:ext cx="4406900" cy="3291840"/>
          </a:xfrm>
          <a:prstGeom prst="rect">
            <a:avLst/>
          </a:prstGeom>
          <a:noFill/>
        </p:spPr>
        <p:txBody>
          <a:bodyPr wrap="square" rtlCol="0" anchor="t">
            <a:spAutoFit/>
          </a:bodyPr>
          <a:lstStyle/>
          <a:p>
            <a:r>
              <a:rPr lang="en-US" altLang="en-US" sz="800" dirty="0">
                <a:latin typeface="Calibri Light" panose="020F0302020204030204" pitchFamily="34" charset="0"/>
              </a:rPr>
              <a:t>&gt;</a:t>
            </a:r>
            <a:r>
              <a:rPr lang="en-US" sz="800" dirty="0" err="1">
                <a:latin typeface="Calibri Light" panose="020F0302020204030204" pitchFamily="34" charset="0"/>
              </a:rPr>
              <a:t>dat</a:t>
            </a:r>
            <a:r>
              <a:rPr lang="en-US" sz="800" dirty="0">
                <a:latin typeface="Calibri Light" panose="020F0302020204030204" pitchFamily="34" charset="0"/>
              </a:rPr>
              <a:t> &lt;- </a:t>
            </a:r>
            <a:r>
              <a:rPr lang="en-US" sz="800" dirty="0" err="1">
                <a:latin typeface="Calibri Light" panose="020F0302020204030204" pitchFamily="34" charset="0"/>
              </a:rPr>
              <a:t>data.frame</a:t>
            </a:r>
            <a:r>
              <a:rPr lang="en-US" sz="800" dirty="0">
                <a:latin typeface="Calibri Light" panose="020F0302020204030204" pitchFamily="34" charset="0"/>
              </a:rPr>
              <a:t>(</a:t>
            </a:r>
          </a:p>
          <a:p>
            <a:r>
              <a:rPr lang="en-US" sz="800" dirty="0">
                <a:latin typeface="Calibri Light" panose="020F0302020204030204" pitchFamily="34" charset="0"/>
              </a:rPr>
              <a:t>  "</a:t>
            </a:r>
            <a:r>
              <a:rPr lang="en-US" altLang="en-US" sz="800" dirty="0">
                <a:latin typeface="Calibri Light" panose="020F0302020204030204" pitchFamily="34" charset="0"/>
              </a:rPr>
              <a:t>C</a:t>
            </a:r>
            <a:r>
              <a:rPr lang="en-US" sz="800" dirty="0">
                <a:latin typeface="Calibri Light" panose="020F0302020204030204" pitchFamily="34" charset="0"/>
              </a:rPr>
              <a:t>" = c(</a:t>
            </a:r>
            <a:r>
              <a:rPr lang="en-US" altLang="en-US" sz="800" dirty="0">
                <a:latin typeface="Calibri Light" panose="020F0302020204030204" pitchFamily="34" charset="0"/>
              </a:rPr>
              <a:t>620</a:t>
            </a:r>
            <a:r>
              <a:rPr lang="en-US" sz="800" dirty="0">
                <a:latin typeface="Calibri Light" panose="020F0302020204030204" pitchFamily="34" charset="0"/>
              </a:rPr>
              <a:t>,</a:t>
            </a:r>
            <a:r>
              <a:rPr lang="en-US" altLang="en-US" sz="800" dirty="0">
                <a:latin typeface="Calibri Light" panose="020F0302020204030204" pitchFamily="34" charset="0"/>
              </a:rPr>
              <a:t>490</a:t>
            </a:r>
            <a:r>
              <a:rPr lang="en-US" sz="800" dirty="0">
                <a:latin typeface="Calibri Light" panose="020F0302020204030204" pitchFamily="34" charset="0"/>
              </a:rPr>
              <a:t>),</a:t>
            </a:r>
          </a:p>
          <a:p>
            <a:r>
              <a:rPr lang="en-US" sz="800" dirty="0">
                <a:latin typeface="Calibri Light" panose="020F0302020204030204" pitchFamily="34" charset="0"/>
              </a:rPr>
              <a:t>  "</a:t>
            </a:r>
            <a:r>
              <a:rPr lang="en-US" altLang="en-US" sz="800" dirty="0">
                <a:latin typeface="Calibri Light" panose="020F0302020204030204" pitchFamily="34" charset="0"/>
              </a:rPr>
              <a:t>T</a:t>
            </a:r>
            <a:r>
              <a:rPr lang="en-US" sz="800" dirty="0">
                <a:latin typeface="Calibri Light" panose="020F0302020204030204" pitchFamily="34" charset="0"/>
              </a:rPr>
              <a:t>" = c(</a:t>
            </a:r>
            <a:r>
              <a:rPr lang="en-US" altLang="en-US" sz="800" dirty="0">
                <a:latin typeface="Calibri Light" panose="020F0302020204030204" pitchFamily="34" charset="0"/>
              </a:rPr>
              <a:t>380</a:t>
            </a:r>
            <a:r>
              <a:rPr lang="en-US" sz="800" dirty="0">
                <a:latin typeface="Calibri Light" panose="020F0302020204030204" pitchFamily="34" charset="0"/>
              </a:rPr>
              <a:t>,</a:t>
            </a:r>
            <a:r>
              <a:rPr lang="en-US" altLang="en-US" sz="800" dirty="0">
                <a:latin typeface="Calibri Light" panose="020F0302020204030204" pitchFamily="34" charset="0"/>
              </a:rPr>
              <a:t>510</a:t>
            </a:r>
            <a:r>
              <a:rPr lang="en-US" sz="800" dirty="0">
                <a:latin typeface="Calibri Light" panose="020F0302020204030204" pitchFamily="34" charset="0"/>
              </a:rPr>
              <a:t>),</a:t>
            </a:r>
          </a:p>
          <a:p>
            <a:r>
              <a:rPr lang="en-US" sz="800" dirty="0">
                <a:latin typeface="Calibri Light" panose="020F0302020204030204" pitchFamily="34" charset="0"/>
              </a:rPr>
              <a:t>  </a:t>
            </a:r>
            <a:r>
              <a:rPr lang="en-US" sz="800" dirty="0" err="1">
                <a:latin typeface="Calibri Light" panose="020F0302020204030204" pitchFamily="34" charset="0"/>
              </a:rPr>
              <a:t>row.names</a:t>
            </a:r>
            <a:r>
              <a:rPr lang="en-US" sz="800" dirty="0">
                <a:latin typeface="Calibri Light" panose="020F0302020204030204" pitchFamily="34" charset="0"/>
              </a:rPr>
              <a:t> = c("</a:t>
            </a:r>
            <a:r>
              <a:rPr lang="en-US" altLang="en-US" sz="800" dirty="0">
                <a:latin typeface="Calibri Light" panose="020F0302020204030204" pitchFamily="34" charset="0"/>
              </a:rPr>
              <a:t>Case</a:t>
            </a:r>
            <a:r>
              <a:rPr lang="en-US" sz="800" dirty="0">
                <a:latin typeface="Calibri Light" panose="020F0302020204030204" pitchFamily="34" charset="0"/>
              </a:rPr>
              <a:t>", "</a:t>
            </a:r>
            <a:r>
              <a:rPr lang="en-US" altLang="en-US" sz="800" dirty="0">
                <a:latin typeface="Calibri Light" panose="020F0302020204030204" pitchFamily="34" charset="0"/>
              </a:rPr>
              <a:t>Control</a:t>
            </a:r>
            <a:r>
              <a:rPr lang="en-US" sz="800" dirty="0">
                <a:latin typeface="Calibri Light" panose="020F0302020204030204" pitchFamily="34" charset="0"/>
              </a:rPr>
              <a:t>"),</a:t>
            </a:r>
          </a:p>
          <a:p>
            <a:r>
              <a:rPr lang="en-US" sz="800" dirty="0">
                <a:latin typeface="Calibri Light" panose="020F0302020204030204" pitchFamily="34" charset="0"/>
              </a:rPr>
              <a:t>  </a:t>
            </a:r>
            <a:r>
              <a:rPr lang="en-US" sz="800" dirty="0" err="1">
                <a:latin typeface="Calibri Light" panose="020F0302020204030204" pitchFamily="34" charset="0"/>
              </a:rPr>
              <a:t>stringsAsFactors</a:t>
            </a:r>
            <a:r>
              <a:rPr lang="en-US" sz="800" dirty="0">
                <a:latin typeface="Calibri Light" panose="020F0302020204030204" pitchFamily="34" charset="0"/>
              </a:rPr>
              <a:t> = FALSE</a:t>
            </a:r>
          </a:p>
          <a:p>
            <a:r>
              <a:rPr lang="en-US" sz="800" dirty="0">
                <a:latin typeface="Calibri Light" panose="020F0302020204030204" pitchFamily="34" charset="0"/>
              </a:rPr>
              <a:t>)</a:t>
            </a:r>
          </a:p>
          <a:p>
            <a:r>
              <a:rPr lang="en-US" altLang="en-US" sz="800" dirty="0">
                <a:latin typeface="Calibri Light" panose="020F0302020204030204" pitchFamily="34" charset="0"/>
              </a:rPr>
              <a:t>&gt;</a:t>
            </a:r>
            <a:r>
              <a:rPr lang="en-US" sz="800" dirty="0" err="1">
                <a:latin typeface="Calibri Light" panose="020F0302020204030204" pitchFamily="34" charset="0"/>
              </a:rPr>
              <a:t>colnames</a:t>
            </a:r>
            <a:r>
              <a:rPr lang="en-US" sz="800" dirty="0">
                <a:latin typeface="Calibri Light" panose="020F0302020204030204" pitchFamily="34" charset="0"/>
              </a:rPr>
              <a:t>(</a:t>
            </a:r>
            <a:r>
              <a:rPr lang="en-US" sz="800" dirty="0" err="1">
                <a:latin typeface="Calibri Light" panose="020F0302020204030204" pitchFamily="34" charset="0"/>
              </a:rPr>
              <a:t>dat</a:t>
            </a:r>
            <a:r>
              <a:rPr lang="en-US" sz="800" dirty="0">
                <a:latin typeface="Calibri Light" panose="020F0302020204030204" pitchFamily="34" charset="0"/>
              </a:rPr>
              <a:t>) &lt;- c("</a:t>
            </a:r>
            <a:r>
              <a:rPr lang="en-US" altLang="en-US" sz="800" dirty="0">
                <a:latin typeface="Calibri Light" panose="020F0302020204030204" pitchFamily="34" charset="0"/>
              </a:rPr>
              <a:t>C</a:t>
            </a:r>
            <a:r>
              <a:rPr lang="en-US" sz="800" dirty="0">
                <a:latin typeface="Calibri Light" panose="020F0302020204030204" pitchFamily="34" charset="0"/>
              </a:rPr>
              <a:t>", "</a:t>
            </a:r>
            <a:r>
              <a:rPr lang="en-US" altLang="en-US" sz="800" dirty="0">
                <a:latin typeface="Calibri Light" panose="020F0302020204030204" pitchFamily="34" charset="0"/>
              </a:rPr>
              <a:t>T</a:t>
            </a:r>
            <a:r>
              <a:rPr lang="en-US" sz="800" dirty="0">
                <a:latin typeface="Calibri Light" panose="020F0302020204030204" pitchFamily="34" charset="0"/>
              </a:rPr>
              <a:t>")</a:t>
            </a:r>
          </a:p>
          <a:p>
            <a:r>
              <a:rPr lang="en-US" altLang="en-US" sz="800" dirty="0">
                <a:latin typeface="Calibri Light" panose="020F0302020204030204" pitchFamily="34" charset="0"/>
              </a:rPr>
              <a:t>&gt;</a:t>
            </a:r>
            <a:r>
              <a:rPr lang="en-US" sz="800" dirty="0" err="1">
                <a:latin typeface="Calibri Light" panose="020F0302020204030204" pitchFamily="34" charset="0"/>
              </a:rPr>
              <a:t>chisq.test</a:t>
            </a:r>
            <a:r>
              <a:rPr lang="en-US" sz="800" dirty="0">
                <a:latin typeface="Calibri Light" panose="020F0302020204030204" pitchFamily="34" charset="0"/>
              </a:rPr>
              <a:t>(</a:t>
            </a:r>
            <a:r>
              <a:rPr lang="en-US" sz="800" dirty="0" err="1">
                <a:latin typeface="Calibri Light" panose="020F0302020204030204" pitchFamily="34" charset="0"/>
              </a:rPr>
              <a:t>dat</a:t>
            </a:r>
            <a:r>
              <a:rPr lang="en-US" sz="800" dirty="0">
                <a:latin typeface="Calibri Light" panose="020F0302020204030204" pitchFamily="34" charset="0"/>
              </a:rPr>
              <a:t>)</a:t>
            </a:r>
          </a:p>
          <a:p>
            <a:endParaRPr lang="en-US" sz="800" dirty="0">
              <a:latin typeface="Calibri Light" panose="020F0302020204030204" pitchFamily="34" charset="0"/>
            </a:endParaRPr>
          </a:p>
          <a:p>
            <a:r>
              <a:rPr lang="en-US" sz="800" dirty="0">
                <a:latin typeface="Calibri Light" panose="020F0302020204030204" pitchFamily="34" charset="0"/>
              </a:rPr>
              <a:t>	Pearson's Chi-squared test with Yates' continuity correction</a:t>
            </a:r>
          </a:p>
          <a:p>
            <a:endParaRPr lang="en-US" sz="800" dirty="0">
              <a:latin typeface="Calibri Light" panose="020F0302020204030204" pitchFamily="34" charset="0"/>
            </a:endParaRPr>
          </a:p>
          <a:p>
            <a:r>
              <a:rPr lang="en-US" sz="800" dirty="0">
                <a:latin typeface="Calibri Light" panose="020F0302020204030204" pitchFamily="34" charset="0"/>
              </a:rPr>
              <a:t>data:  </a:t>
            </a:r>
            <a:r>
              <a:rPr lang="en-US" sz="800" dirty="0" err="1">
                <a:latin typeface="Calibri Light" panose="020F0302020204030204" pitchFamily="34" charset="0"/>
              </a:rPr>
              <a:t>dat</a:t>
            </a:r>
            <a:endParaRPr lang="en-US" sz="800" dirty="0">
              <a:latin typeface="Calibri Light" panose="020F0302020204030204" pitchFamily="34" charset="0"/>
            </a:endParaRPr>
          </a:p>
          <a:p>
            <a:r>
              <a:rPr lang="en-US" sz="800" dirty="0">
                <a:latin typeface="Calibri Light" panose="020F0302020204030204" pitchFamily="34" charset="0"/>
              </a:rPr>
              <a:t>X-squared = 33.69, </a:t>
            </a:r>
            <a:r>
              <a:rPr lang="en-US" sz="800" dirty="0" err="1">
                <a:latin typeface="Calibri Light" panose="020F0302020204030204" pitchFamily="34" charset="0"/>
              </a:rPr>
              <a:t>df</a:t>
            </a:r>
            <a:r>
              <a:rPr lang="en-US" sz="800" dirty="0">
                <a:latin typeface="Calibri Light" panose="020F0302020204030204" pitchFamily="34" charset="0"/>
              </a:rPr>
              <a:t> = 1, p-value = </a:t>
            </a:r>
            <a:r>
              <a:rPr lang="en-US" sz="800" b="1" dirty="0">
                <a:latin typeface="Calibri Light" panose="020F0302020204030204" pitchFamily="34" charset="0"/>
              </a:rPr>
              <a:t>6.464e-09</a:t>
            </a:r>
            <a:endParaRPr lang="en-US" sz="800" dirty="0">
              <a:latin typeface="Calibri Light" panose="020F0302020204030204" pitchFamily="34" charset="0"/>
            </a:endParaRPr>
          </a:p>
          <a:p>
            <a:endParaRPr lang="en-US" sz="800" dirty="0">
              <a:latin typeface="Calibri Light" panose="020F0302020204030204" pitchFamily="34" charset="0"/>
            </a:endParaRPr>
          </a:p>
          <a:p>
            <a:r>
              <a:rPr lang="en-US" sz="800" dirty="0">
                <a:latin typeface="Calibri Light" panose="020F0302020204030204" pitchFamily="34" charset="0"/>
              </a:rPr>
              <a:t>&gt; </a:t>
            </a:r>
            <a:r>
              <a:rPr lang="en-US" sz="800" dirty="0" err="1">
                <a:latin typeface="Calibri Light" panose="020F0302020204030204" pitchFamily="34" charset="0"/>
              </a:rPr>
              <a:t>fisher.test</a:t>
            </a:r>
            <a:r>
              <a:rPr lang="en-US" sz="800" dirty="0">
                <a:latin typeface="Calibri Light" panose="020F0302020204030204" pitchFamily="34" charset="0"/>
              </a:rPr>
              <a:t>(</a:t>
            </a:r>
            <a:r>
              <a:rPr lang="en-US" sz="800" dirty="0" err="1">
                <a:latin typeface="Calibri Light" panose="020F0302020204030204" pitchFamily="34" charset="0"/>
              </a:rPr>
              <a:t>dat</a:t>
            </a:r>
            <a:r>
              <a:rPr lang="en-US" sz="800" dirty="0">
                <a:latin typeface="Calibri Light" panose="020F0302020204030204" pitchFamily="34" charset="0"/>
              </a:rPr>
              <a:t>)</a:t>
            </a:r>
          </a:p>
          <a:p>
            <a:endParaRPr lang="en-US" sz="800" dirty="0">
              <a:latin typeface="Calibri Light" panose="020F0302020204030204" pitchFamily="34" charset="0"/>
            </a:endParaRPr>
          </a:p>
          <a:p>
            <a:r>
              <a:rPr lang="en-US" sz="800" dirty="0">
                <a:latin typeface="Calibri Light" panose="020F0302020204030204" pitchFamily="34" charset="0"/>
              </a:rPr>
              <a:t>	Fisher's Exact Test for Count Data</a:t>
            </a:r>
          </a:p>
          <a:p>
            <a:endParaRPr lang="en-US" sz="800" dirty="0">
              <a:latin typeface="Calibri Light" panose="020F0302020204030204" pitchFamily="34" charset="0"/>
            </a:endParaRPr>
          </a:p>
          <a:p>
            <a:r>
              <a:rPr lang="en-US" sz="800" dirty="0">
                <a:latin typeface="Calibri Light" panose="020F0302020204030204" pitchFamily="34" charset="0"/>
              </a:rPr>
              <a:t>data:  </a:t>
            </a:r>
            <a:r>
              <a:rPr lang="en-US" sz="800" dirty="0" err="1">
                <a:latin typeface="Calibri Light" panose="020F0302020204030204" pitchFamily="34" charset="0"/>
              </a:rPr>
              <a:t>dat</a:t>
            </a:r>
            <a:endParaRPr lang="en-US" sz="800" dirty="0">
              <a:latin typeface="Calibri Light" panose="020F0302020204030204" pitchFamily="34" charset="0"/>
            </a:endParaRPr>
          </a:p>
          <a:p>
            <a:r>
              <a:rPr lang="en-US" sz="800" dirty="0">
                <a:latin typeface="Calibri Light" panose="020F0302020204030204" pitchFamily="34" charset="0"/>
              </a:rPr>
              <a:t>p-value = </a:t>
            </a:r>
            <a:r>
              <a:rPr lang="en-US" sz="800" b="1" dirty="0">
                <a:latin typeface="Calibri Light" panose="020F0302020204030204" pitchFamily="34" charset="0"/>
              </a:rPr>
              <a:t>6.15e-09</a:t>
            </a:r>
            <a:endParaRPr lang="en-US" sz="800" dirty="0">
              <a:latin typeface="Calibri Light" panose="020F0302020204030204" pitchFamily="34" charset="0"/>
            </a:endParaRPr>
          </a:p>
          <a:p>
            <a:r>
              <a:rPr lang="en-US" sz="800" dirty="0">
                <a:latin typeface="Calibri Light" panose="020F0302020204030204" pitchFamily="34" charset="0"/>
              </a:rPr>
              <a:t>alternative hypothesis: true odds ratio is not equal to 1</a:t>
            </a:r>
          </a:p>
          <a:p>
            <a:r>
              <a:rPr lang="en-US" sz="800" dirty="0">
                <a:latin typeface="Calibri Light" panose="020F0302020204030204" pitchFamily="34" charset="0"/>
              </a:rPr>
              <a:t>95 percent confidence interval:</a:t>
            </a:r>
          </a:p>
          <a:p>
            <a:r>
              <a:rPr lang="en-US" sz="800" dirty="0">
                <a:latin typeface="Calibri Light" panose="020F0302020204030204" pitchFamily="34" charset="0"/>
              </a:rPr>
              <a:t> 1.415601 2.037173</a:t>
            </a:r>
          </a:p>
          <a:p>
            <a:r>
              <a:rPr lang="en-US" sz="800" dirty="0">
                <a:latin typeface="Calibri Light" panose="020F0302020204030204" pitchFamily="34" charset="0"/>
              </a:rPr>
              <a:t>sample estimates:</a:t>
            </a:r>
          </a:p>
          <a:p>
            <a:r>
              <a:rPr lang="en-US" sz="800" dirty="0">
                <a:latin typeface="Calibri Light" panose="020F0302020204030204" pitchFamily="34" charset="0"/>
              </a:rPr>
              <a:t>odds ratio </a:t>
            </a:r>
          </a:p>
          <a:p>
            <a:r>
              <a:rPr lang="en-US" sz="800" dirty="0">
                <a:latin typeface="Calibri Light" panose="020F0302020204030204" pitchFamily="34" charset="0"/>
              </a:rPr>
              <a:t>  1.697752 </a:t>
            </a:r>
          </a:p>
        </p:txBody>
      </p:sp>
      <p:graphicFrame>
        <p:nvGraphicFramePr>
          <p:cNvPr id="11" name="Table 10"/>
          <p:cNvGraphicFramePr/>
          <p:nvPr>
            <p:extLst>
              <p:ext uri="{D42A27DB-BD31-4B8C-83A1-F6EECF244321}">
                <p14:modId xmlns:p14="http://schemas.microsoft.com/office/powerpoint/2010/main" val="3737350293"/>
              </p:ext>
            </p:extLst>
          </p:nvPr>
        </p:nvGraphicFramePr>
        <p:xfrm>
          <a:off x="6134915" y="1239520"/>
          <a:ext cx="5092700" cy="1524000"/>
        </p:xfrm>
        <a:graphic>
          <a:graphicData uri="http://schemas.openxmlformats.org/drawingml/2006/table">
            <a:tbl>
              <a:tblPr firstRow="1" bandRow="1">
                <a:tableStyleId>{5C22544A-7EE6-4342-B048-85BDC9FD1C3A}</a:tableStyleId>
              </a:tblPr>
              <a:tblGrid>
                <a:gridCol w="1273175">
                  <a:extLst>
                    <a:ext uri="{9D8B030D-6E8A-4147-A177-3AD203B41FA5}">
                      <a16:colId xmlns:a16="http://schemas.microsoft.com/office/drawing/2014/main" val="20000"/>
                    </a:ext>
                  </a:extLst>
                </a:gridCol>
                <a:gridCol w="1273175">
                  <a:extLst>
                    <a:ext uri="{9D8B030D-6E8A-4147-A177-3AD203B41FA5}">
                      <a16:colId xmlns:a16="http://schemas.microsoft.com/office/drawing/2014/main" val="20001"/>
                    </a:ext>
                  </a:extLst>
                </a:gridCol>
                <a:gridCol w="1273175">
                  <a:extLst>
                    <a:ext uri="{9D8B030D-6E8A-4147-A177-3AD203B41FA5}">
                      <a16:colId xmlns:a16="http://schemas.microsoft.com/office/drawing/2014/main" val="20002"/>
                    </a:ext>
                  </a:extLst>
                </a:gridCol>
                <a:gridCol w="1273175">
                  <a:extLst>
                    <a:ext uri="{9D8B030D-6E8A-4147-A177-3AD203B41FA5}">
                      <a16:colId xmlns:a16="http://schemas.microsoft.com/office/drawing/2014/main" val="20003"/>
                    </a:ext>
                  </a:extLst>
                </a:gridCol>
              </a:tblGrid>
              <a:tr h="381000">
                <a:tc>
                  <a:txBody>
                    <a:bodyPr/>
                    <a:lstStyle/>
                    <a:p>
                      <a:pPr>
                        <a:buNone/>
                      </a:pPr>
                      <a:r>
                        <a:rPr lang="en-US" altLang="en-US" dirty="0">
                          <a:latin typeface="Calibri Light" panose="020F0302020204030204" pitchFamily="34" charset="0"/>
                        </a:rPr>
                        <a:t>Chr1-20</a:t>
                      </a:r>
                    </a:p>
                  </a:txBody>
                  <a:tcPr/>
                </a:tc>
                <a:tc>
                  <a:txBody>
                    <a:bodyPr/>
                    <a:lstStyle/>
                    <a:p>
                      <a:pPr>
                        <a:buNone/>
                      </a:pPr>
                      <a:r>
                        <a:rPr lang="en-US" altLang="en-US" dirty="0">
                          <a:latin typeface="Calibri Light" panose="020F0302020204030204" pitchFamily="34" charset="0"/>
                        </a:rPr>
                        <a:t>A</a:t>
                      </a:r>
                    </a:p>
                  </a:txBody>
                  <a:tcPr/>
                </a:tc>
                <a:tc>
                  <a:txBody>
                    <a:bodyPr/>
                    <a:lstStyle/>
                    <a:p>
                      <a:pPr>
                        <a:buNone/>
                      </a:pPr>
                      <a:r>
                        <a:rPr lang="en-US" altLang="en-US" dirty="0">
                          <a:latin typeface="Calibri Light" panose="020F0302020204030204" pitchFamily="34" charset="0"/>
                        </a:rPr>
                        <a:t>G</a:t>
                      </a:r>
                    </a:p>
                  </a:txBody>
                  <a:tcPr/>
                </a:tc>
                <a:tc>
                  <a:txBody>
                    <a:bodyPr/>
                    <a:lstStyle/>
                    <a:p>
                      <a:pPr>
                        <a:buNone/>
                      </a:pPr>
                      <a:r>
                        <a:rPr lang="en-US" altLang="en-US" dirty="0">
                          <a:latin typeface="Calibri Light" panose="020F0302020204030204" pitchFamily="34" charset="0"/>
                        </a:rPr>
                        <a:t>Total</a:t>
                      </a:r>
                    </a:p>
                  </a:txBody>
                  <a:tcPr/>
                </a:tc>
                <a:extLst>
                  <a:ext uri="{0D108BD9-81ED-4DB2-BD59-A6C34878D82A}">
                    <a16:rowId xmlns:a16="http://schemas.microsoft.com/office/drawing/2014/main" val="10000"/>
                  </a:ext>
                </a:extLst>
              </a:tr>
              <a:tr h="381000">
                <a:tc>
                  <a:txBody>
                    <a:bodyPr/>
                    <a:lstStyle/>
                    <a:p>
                      <a:pPr>
                        <a:buNone/>
                      </a:pPr>
                      <a:r>
                        <a:rPr lang="en-US" altLang="en-US" dirty="0">
                          <a:latin typeface="Calibri Light" panose="020F0302020204030204" pitchFamily="34" charset="0"/>
                        </a:rPr>
                        <a:t>Case</a:t>
                      </a:r>
                    </a:p>
                  </a:txBody>
                  <a:tcPr/>
                </a:tc>
                <a:tc>
                  <a:txBody>
                    <a:bodyPr/>
                    <a:lstStyle/>
                    <a:p>
                      <a:pPr>
                        <a:buNone/>
                      </a:pPr>
                      <a:r>
                        <a:rPr lang="en-US" altLang="en-US" dirty="0">
                          <a:latin typeface="Calibri Light" panose="020F0302020204030204" pitchFamily="34" charset="0"/>
                        </a:rPr>
                        <a:t>620</a:t>
                      </a:r>
                    </a:p>
                  </a:txBody>
                  <a:tcPr/>
                </a:tc>
                <a:tc>
                  <a:txBody>
                    <a:bodyPr/>
                    <a:lstStyle/>
                    <a:p>
                      <a:pPr>
                        <a:buNone/>
                      </a:pPr>
                      <a:r>
                        <a:rPr lang="en-US" altLang="en-US" dirty="0">
                          <a:latin typeface="Calibri Light" panose="020F0302020204030204" pitchFamily="34" charset="0"/>
                        </a:rPr>
                        <a:t>380</a:t>
                      </a:r>
                    </a:p>
                  </a:txBody>
                  <a:tcPr/>
                </a:tc>
                <a:tc>
                  <a:txBody>
                    <a:bodyPr/>
                    <a:lstStyle/>
                    <a:p>
                      <a:pPr>
                        <a:buNone/>
                      </a:pPr>
                      <a:r>
                        <a:rPr lang="en-US" altLang="en-US" dirty="0">
                          <a:latin typeface="Calibri Light" panose="020F0302020204030204" pitchFamily="34" charset="0"/>
                        </a:rPr>
                        <a:t>1000</a:t>
                      </a:r>
                    </a:p>
                  </a:txBody>
                  <a:tcPr/>
                </a:tc>
                <a:extLst>
                  <a:ext uri="{0D108BD9-81ED-4DB2-BD59-A6C34878D82A}">
                    <a16:rowId xmlns:a16="http://schemas.microsoft.com/office/drawing/2014/main" val="10001"/>
                  </a:ext>
                </a:extLst>
              </a:tr>
              <a:tr h="381000">
                <a:tc>
                  <a:txBody>
                    <a:bodyPr/>
                    <a:lstStyle/>
                    <a:p>
                      <a:pPr>
                        <a:buNone/>
                      </a:pPr>
                      <a:r>
                        <a:rPr lang="en-US" altLang="en-US" dirty="0">
                          <a:latin typeface="Calibri Light" panose="020F0302020204030204" pitchFamily="34" charset="0"/>
                        </a:rPr>
                        <a:t>Control</a:t>
                      </a:r>
                    </a:p>
                  </a:txBody>
                  <a:tcPr/>
                </a:tc>
                <a:tc>
                  <a:txBody>
                    <a:bodyPr/>
                    <a:lstStyle/>
                    <a:p>
                      <a:pPr>
                        <a:buNone/>
                      </a:pPr>
                      <a:r>
                        <a:rPr lang="en-US" altLang="en-US" dirty="0">
                          <a:latin typeface="Calibri Light" panose="020F0302020204030204" pitchFamily="34" charset="0"/>
                        </a:rPr>
                        <a:t>610</a:t>
                      </a:r>
                    </a:p>
                  </a:txBody>
                  <a:tcPr/>
                </a:tc>
                <a:tc>
                  <a:txBody>
                    <a:bodyPr/>
                    <a:lstStyle/>
                    <a:p>
                      <a:pPr>
                        <a:buNone/>
                      </a:pPr>
                      <a:r>
                        <a:rPr lang="en-US" altLang="en-US" dirty="0">
                          <a:latin typeface="Calibri Light" panose="020F0302020204030204" pitchFamily="34" charset="0"/>
                        </a:rPr>
                        <a:t>390</a:t>
                      </a:r>
                    </a:p>
                  </a:txBody>
                  <a:tcPr/>
                </a:tc>
                <a:tc>
                  <a:txBody>
                    <a:bodyPr/>
                    <a:lstStyle/>
                    <a:p>
                      <a:pPr>
                        <a:buNone/>
                      </a:pPr>
                      <a:r>
                        <a:rPr lang="en-US" altLang="en-US" dirty="0">
                          <a:latin typeface="Calibri Light" panose="020F0302020204030204" pitchFamily="34" charset="0"/>
                        </a:rPr>
                        <a:t>1000</a:t>
                      </a:r>
                    </a:p>
                  </a:txBody>
                  <a:tcPr/>
                </a:tc>
                <a:extLst>
                  <a:ext uri="{0D108BD9-81ED-4DB2-BD59-A6C34878D82A}">
                    <a16:rowId xmlns:a16="http://schemas.microsoft.com/office/drawing/2014/main" val="10002"/>
                  </a:ext>
                </a:extLst>
              </a:tr>
              <a:tr h="381000">
                <a:tc>
                  <a:txBody>
                    <a:bodyPr/>
                    <a:lstStyle/>
                    <a:p>
                      <a:pPr>
                        <a:buNone/>
                      </a:pPr>
                      <a:r>
                        <a:rPr lang="en-US" altLang="en-US" dirty="0">
                          <a:latin typeface="Calibri Light" panose="020F0302020204030204" pitchFamily="34" charset="0"/>
                        </a:rPr>
                        <a:t>Total</a:t>
                      </a:r>
                    </a:p>
                  </a:txBody>
                  <a:tcPr/>
                </a:tc>
                <a:tc>
                  <a:txBody>
                    <a:bodyPr/>
                    <a:lstStyle/>
                    <a:p>
                      <a:pPr>
                        <a:buNone/>
                      </a:pPr>
                      <a:r>
                        <a:rPr lang="en-US" altLang="en-US" dirty="0">
                          <a:latin typeface="Calibri Light" panose="020F0302020204030204" pitchFamily="34" charset="0"/>
                        </a:rPr>
                        <a:t>1230</a:t>
                      </a:r>
                    </a:p>
                  </a:txBody>
                  <a:tcPr/>
                </a:tc>
                <a:tc>
                  <a:txBody>
                    <a:bodyPr/>
                    <a:lstStyle/>
                    <a:p>
                      <a:pPr>
                        <a:buNone/>
                      </a:pPr>
                      <a:r>
                        <a:rPr lang="en-US" altLang="en-US" dirty="0">
                          <a:latin typeface="Calibri Light" panose="020F0302020204030204" pitchFamily="34" charset="0"/>
                        </a:rPr>
                        <a:t>770</a:t>
                      </a:r>
                    </a:p>
                  </a:txBody>
                  <a:tcPr/>
                </a:tc>
                <a:tc>
                  <a:txBody>
                    <a:bodyPr/>
                    <a:lstStyle/>
                    <a:p>
                      <a:pPr>
                        <a:buNone/>
                      </a:pPr>
                      <a:r>
                        <a:rPr lang="en-US" altLang="en-US" dirty="0">
                          <a:latin typeface="Calibri Light" panose="020F0302020204030204" pitchFamily="34" charset="0"/>
                        </a:rPr>
                        <a:t>2000</a:t>
                      </a:r>
                    </a:p>
                  </a:txBody>
                  <a:tcPr/>
                </a:tc>
                <a:extLst>
                  <a:ext uri="{0D108BD9-81ED-4DB2-BD59-A6C34878D82A}">
                    <a16:rowId xmlns:a16="http://schemas.microsoft.com/office/drawing/2014/main" val="10003"/>
                  </a:ext>
                </a:extLst>
              </a:tr>
            </a:tbl>
          </a:graphicData>
        </a:graphic>
      </p:graphicFrame>
      <p:sp>
        <p:nvSpPr>
          <p:cNvPr id="12" name="Text Box 11"/>
          <p:cNvSpPr txBox="1"/>
          <p:nvPr/>
        </p:nvSpPr>
        <p:spPr>
          <a:xfrm>
            <a:off x="6168301" y="3043555"/>
            <a:ext cx="4406900" cy="3291840"/>
          </a:xfrm>
          <a:prstGeom prst="rect">
            <a:avLst/>
          </a:prstGeom>
          <a:noFill/>
        </p:spPr>
        <p:txBody>
          <a:bodyPr wrap="square" rtlCol="0" anchor="t">
            <a:spAutoFit/>
          </a:bodyPr>
          <a:lstStyle/>
          <a:p>
            <a:r>
              <a:rPr lang="en-US" altLang="en-US" sz="800" dirty="0">
                <a:latin typeface="Calibri Light" panose="020F0302020204030204" pitchFamily="34" charset="0"/>
              </a:rPr>
              <a:t>&gt; </a:t>
            </a:r>
            <a:r>
              <a:rPr lang="en-US" sz="800" dirty="0" err="1">
                <a:latin typeface="Calibri Light" panose="020F0302020204030204" pitchFamily="34" charset="0"/>
              </a:rPr>
              <a:t>dat</a:t>
            </a:r>
            <a:r>
              <a:rPr lang="en-US" sz="800" dirty="0">
                <a:latin typeface="Calibri Light" panose="020F0302020204030204" pitchFamily="34" charset="0"/>
              </a:rPr>
              <a:t> &lt;- </a:t>
            </a:r>
            <a:r>
              <a:rPr lang="en-US" sz="800" dirty="0" err="1">
                <a:latin typeface="Calibri Light" panose="020F0302020204030204" pitchFamily="34" charset="0"/>
              </a:rPr>
              <a:t>data.frame</a:t>
            </a:r>
            <a:r>
              <a:rPr lang="en-US" sz="800" dirty="0">
                <a:latin typeface="Calibri Light" panose="020F0302020204030204" pitchFamily="34" charset="0"/>
              </a:rPr>
              <a:t>(</a:t>
            </a:r>
          </a:p>
          <a:p>
            <a:r>
              <a:rPr lang="en-US" sz="800" dirty="0">
                <a:latin typeface="Calibri Light" panose="020F0302020204030204" pitchFamily="34" charset="0"/>
              </a:rPr>
              <a:t>  "</a:t>
            </a:r>
            <a:r>
              <a:rPr lang="en-US" altLang="en-US" sz="800" dirty="0">
                <a:latin typeface="Calibri Light" panose="020F0302020204030204" pitchFamily="34" charset="0"/>
              </a:rPr>
              <a:t>A</a:t>
            </a:r>
            <a:r>
              <a:rPr lang="en-US" sz="800" dirty="0">
                <a:latin typeface="Calibri Light" panose="020F0302020204030204" pitchFamily="34" charset="0"/>
              </a:rPr>
              <a:t>" = c(</a:t>
            </a:r>
            <a:r>
              <a:rPr lang="en-US" altLang="en-US" sz="800" dirty="0">
                <a:latin typeface="Calibri Light" panose="020F0302020204030204" pitchFamily="34" charset="0"/>
              </a:rPr>
              <a:t>620</a:t>
            </a:r>
            <a:r>
              <a:rPr lang="en-US" sz="800" dirty="0">
                <a:latin typeface="Calibri Light" panose="020F0302020204030204" pitchFamily="34" charset="0"/>
              </a:rPr>
              <a:t>,</a:t>
            </a:r>
            <a:r>
              <a:rPr lang="en-US" altLang="en-US" sz="800" dirty="0">
                <a:latin typeface="Calibri Light" panose="020F0302020204030204" pitchFamily="34" charset="0"/>
              </a:rPr>
              <a:t>610</a:t>
            </a:r>
            <a:r>
              <a:rPr lang="en-US" sz="800" dirty="0">
                <a:latin typeface="Calibri Light" panose="020F0302020204030204" pitchFamily="34" charset="0"/>
              </a:rPr>
              <a:t>),</a:t>
            </a:r>
          </a:p>
          <a:p>
            <a:r>
              <a:rPr lang="en-US" sz="800" dirty="0">
                <a:latin typeface="Calibri Light" panose="020F0302020204030204" pitchFamily="34" charset="0"/>
              </a:rPr>
              <a:t>  "</a:t>
            </a:r>
            <a:r>
              <a:rPr lang="en-US" altLang="en-US" sz="800" dirty="0">
                <a:latin typeface="Calibri Light" panose="020F0302020204030204" pitchFamily="34" charset="0"/>
              </a:rPr>
              <a:t>G</a:t>
            </a:r>
            <a:r>
              <a:rPr lang="en-US" sz="800" dirty="0">
                <a:latin typeface="Calibri Light" panose="020F0302020204030204" pitchFamily="34" charset="0"/>
              </a:rPr>
              <a:t>" = c(</a:t>
            </a:r>
            <a:r>
              <a:rPr lang="en-US" altLang="en-US" sz="800" dirty="0">
                <a:latin typeface="Calibri Light" panose="020F0302020204030204" pitchFamily="34" charset="0"/>
              </a:rPr>
              <a:t>380</a:t>
            </a:r>
            <a:r>
              <a:rPr lang="en-US" sz="800" dirty="0">
                <a:latin typeface="Calibri Light" panose="020F0302020204030204" pitchFamily="34" charset="0"/>
              </a:rPr>
              <a:t>,</a:t>
            </a:r>
            <a:r>
              <a:rPr lang="en-US" altLang="en-US" sz="800" dirty="0">
                <a:latin typeface="Calibri Light" panose="020F0302020204030204" pitchFamily="34" charset="0"/>
              </a:rPr>
              <a:t>390</a:t>
            </a:r>
            <a:r>
              <a:rPr lang="en-US" sz="800" dirty="0">
                <a:latin typeface="Calibri Light" panose="020F0302020204030204" pitchFamily="34" charset="0"/>
              </a:rPr>
              <a:t>),</a:t>
            </a:r>
          </a:p>
          <a:p>
            <a:r>
              <a:rPr lang="en-US" sz="800" dirty="0">
                <a:latin typeface="Calibri Light" panose="020F0302020204030204" pitchFamily="34" charset="0"/>
              </a:rPr>
              <a:t>  </a:t>
            </a:r>
            <a:r>
              <a:rPr lang="en-US" sz="800" dirty="0" err="1">
                <a:latin typeface="Calibri Light" panose="020F0302020204030204" pitchFamily="34" charset="0"/>
              </a:rPr>
              <a:t>row.names</a:t>
            </a:r>
            <a:r>
              <a:rPr lang="en-US" sz="800" dirty="0">
                <a:latin typeface="Calibri Light" panose="020F0302020204030204" pitchFamily="34" charset="0"/>
              </a:rPr>
              <a:t> = c("</a:t>
            </a:r>
            <a:r>
              <a:rPr lang="en-US" altLang="en-US" sz="800" dirty="0">
                <a:latin typeface="Calibri Light" panose="020F0302020204030204" pitchFamily="34" charset="0"/>
              </a:rPr>
              <a:t>Case</a:t>
            </a:r>
            <a:r>
              <a:rPr lang="en-US" sz="800" dirty="0">
                <a:latin typeface="Calibri Light" panose="020F0302020204030204" pitchFamily="34" charset="0"/>
              </a:rPr>
              <a:t>", "</a:t>
            </a:r>
            <a:r>
              <a:rPr lang="en-US" altLang="en-US" sz="800" dirty="0">
                <a:latin typeface="Calibri Light" panose="020F0302020204030204" pitchFamily="34" charset="0"/>
              </a:rPr>
              <a:t>Control</a:t>
            </a:r>
            <a:r>
              <a:rPr lang="en-US" sz="800" dirty="0">
                <a:latin typeface="Calibri Light" panose="020F0302020204030204" pitchFamily="34" charset="0"/>
              </a:rPr>
              <a:t>"),</a:t>
            </a:r>
          </a:p>
          <a:p>
            <a:r>
              <a:rPr lang="en-US" sz="800" dirty="0">
                <a:latin typeface="Calibri Light" panose="020F0302020204030204" pitchFamily="34" charset="0"/>
              </a:rPr>
              <a:t>  </a:t>
            </a:r>
            <a:r>
              <a:rPr lang="en-US" sz="800" dirty="0" err="1">
                <a:latin typeface="Calibri Light" panose="020F0302020204030204" pitchFamily="34" charset="0"/>
              </a:rPr>
              <a:t>stringsAsFactors</a:t>
            </a:r>
            <a:r>
              <a:rPr lang="en-US" sz="800" dirty="0">
                <a:latin typeface="Calibri Light" panose="020F0302020204030204" pitchFamily="34" charset="0"/>
              </a:rPr>
              <a:t> = FALSE</a:t>
            </a:r>
          </a:p>
          <a:p>
            <a:r>
              <a:rPr lang="en-US" sz="800" dirty="0">
                <a:latin typeface="Calibri Light" panose="020F0302020204030204" pitchFamily="34" charset="0"/>
              </a:rPr>
              <a:t>)</a:t>
            </a:r>
          </a:p>
          <a:p>
            <a:r>
              <a:rPr lang="en-US" sz="800" dirty="0" err="1">
                <a:latin typeface="Calibri Light" panose="020F0302020204030204" pitchFamily="34" charset="0"/>
              </a:rPr>
              <a:t>colnames</a:t>
            </a:r>
            <a:r>
              <a:rPr lang="en-US" sz="800" dirty="0">
                <a:latin typeface="Calibri Light" panose="020F0302020204030204" pitchFamily="34" charset="0"/>
              </a:rPr>
              <a:t>(</a:t>
            </a:r>
            <a:r>
              <a:rPr lang="en-US" sz="800" dirty="0" err="1">
                <a:latin typeface="Calibri Light" panose="020F0302020204030204" pitchFamily="34" charset="0"/>
              </a:rPr>
              <a:t>dat</a:t>
            </a:r>
            <a:r>
              <a:rPr lang="en-US" sz="800" dirty="0">
                <a:latin typeface="Calibri Light" panose="020F0302020204030204" pitchFamily="34" charset="0"/>
              </a:rPr>
              <a:t>) &lt;- c("</a:t>
            </a:r>
            <a:r>
              <a:rPr lang="en-US" altLang="en-US" sz="800" dirty="0">
                <a:latin typeface="Calibri Light" panose="020F0302020204030204" pitchFamily="34" charset="0"/>
              </a:rPr>
              <a:t>C</a:t>
            </a:r>
            <a:r>
              <a:rPr lang="en-US" sz="800" dirty="0">
                <a:latin typeface="Calibri Light" panose="020F0302020204030204" pitchFamily="34" charset="0"/>
              </a:rPr>
              <a:t>", "</a:t>
            </a:r>
            <a:r>
              <a:rPr lang="en-US" altLang="en-US" sz="800" dirty="0">
                <a:latin typeface="Calibri Light" panose="020F0302020204030204" pitchFamily="34" charset="0"/>
              </a:rPr>
              <a:t>T</a:t>
            </a:r>
            <a:r>
              <a:rPr lang="en-US" sz="800" dirty="0">
                <a:latin typeface="Calibri Light" panose="020F0302020204030204" pitchFamily="34" charset="0"/>
              </a:rPr>
              <a:t>")</a:t>
            </a:r>
          </a:p>
          <a:p>
            <a:r>
              <a:rPr lang="en-US" sz="800" dirty="0">
                <a:latin typeface="Calibri Light" panose="020F0302020204030204" pitchFamily="34" charset="0"/>
              </a:rPr>
              <a:t>&gt; </a:t>
            </a:r>
            <a:r>
              <a:rPr lang="en-US" sz="800" dirty="0" err="1">
                <a:latin typeface="Calibri Light" panose="020F0302020204030204" pitchFamily="34" charset="0"/>
              </a:rPr>
              <a:t>chisq.test</a:t>
            </a:r>
            <a:r>
              <a:rPr lang="en-US" sz="800" dirty="0">
                <a:latin typeface="Calibri Light" panose="020F0302020204030204" pitchFamily="34" charset="0"/>
              </a:rPr>
              <a:t>(</a:t>
            </a:r>
            <a:r>
              <a:rPr lang="en-US" sz="800" dirty="0" err="1">
                <a:latin typeface="Calibri Light" panose="020F0302020204030204" pitchFamily="34" charset="0"/>
              </a:rPr>
              <a:t>dat</a:t>
            </a:r>
            <a:r>
              <a:rPr lang="en-US" sz="800" dirty="0">
                <a:latin typeface="Calibri Light" panose="020F0302020204030204" pitchFamily="34" charset="0"/>
              </a:rPr>
              <a:t>)</a:t>
            </a:r>
          </a:p>
          <a:p>
            <a:endParaRPr lang="en-US" sz="800" dirty="0">
              <a:latin typeface="Calibri Light" panose="020F0302020204030204" pitchFamily="34" charset="0"/>
            </a:endParaRPr>
          </a:p>
          <a:p>
            <a:r>
              <a:rPr lang="en-US" sz="800" dirty="0">
                <a:latin typeface="Calibri Light" panose="020F0302020204030204" pitchFamily="34" charset="0"/>
              </a:rPr>
              <a:t>	Pearson's Chi-squared test with Yates' continuity correction</a:t>
            </a:r>
          </a:p>
          <a:p>
            <a:endParaRPr lang="en-US" sz="800" dirty="0">
              <a:latin typeface="Calibri Light" panose="020F0302020204030204" pitchFamily="34" charset="0"/>
            </a:endParaRPr>
          </a:p>
          <a:p>
            <a:r>
              <a:rPr lang="en-US" sz="800" dirty="0">
                <a:latin typeface="Calibri Light" panose="020F0302020204030204" pitchFamily="34" charset="0"/>
              </a:rPr>
              <a:t>data:  </a:t>
            </a:r>
            <a:r>
              <a:rPr lang="en-US" sz="800" dirty="0" err="1">
                <a:latin typeface="Calibri Light" panose="020F0302020204030204" pitchFamily="34" charset="0"/>
              </a:rPr>
              <a:t>dat</a:t>
            </a:r>
            <a:endParaRPr lang="en-US" sz="800" dirty="0">
              <a:latin typeface="Calibri Light" panose="020F0302020204030204" pitchFamily="34" charset="0"/>
            </a:endParaRPr>
          </a:p>
          <a:p>
            <a:r>
              <a:rPr lang="en-US" sz="800" dirty="0">
                <a:latin typeface="Calibri Light" panose="020F0302020204030204" pitchFamily="34" charset="0"/>
              </a:rPr>
              <a:t>X-squared = 0.17105, </a:t>
            </a:r>
            <a:r>
              <a:rPr lang="en-US" sz="800" dirty="0" err="1">
                <a:latin typeface="Calibri Light" panose="020F0302020204030204" pitchFamily="34" charset="0"/>
              </a:rPr>
              <a:t>df</a:t>
            </a:r>
            <a:r>
              <a:rPr lang="en-US" sz="800" dirty="0">
                <a:latin typeface="Calibri Light" panose="020F0302020204030204" pitchFamily="34" charset="0"/>
              </a:rPr>
              <a:t> = 1, p-value =</a:t>
            </a:r>
            <a:r>
              <a:rPr lang="en-US" sz="800" b="1" dirty="0">
                <a:latin typeface="Calibri Light" panose="020F0302020204030204" pitchFamily="34" charset="0"/>
              </a:rPr>
              <a:t> 0.6792</a:t>
            </a:r>
            <a:endParaRPr lang="en-US" sz="800" dirty="0">
              <a:latin typeface="Calibri Light" panose="020F0302020204030204" pitchFamily="34" charset="0"/>
            </a:endParaRPr>
          </a:p>
          <a:p>
            <a:endParaRPr lang="en-US" sz="800" dirty="0">
              <a:latin typeface="Calibri Light" panose="020F0302020204030204" pitchFamily="34" charset="0"/>
            </a:endParaRPr>
          </a:p>
          <a:p>
            <a:r>
              <a:rPr lang="en-US" sz="800" dirty="0">
                <a:latin typeface="Calibri Light" panose="020F0302020204030204" pitchFamily="34" charset="0"/>
              </a:rPr>
              <a:t>&gt; </a:t>
            </a:r>
            <a:r>
              <a:rPr lang="en-US" sz="800" dirty="0" err="1">
                <a:latin typeface="Calibri Light" panose="020F0302020204030204" pitchFamily="34" charset="0"/>
              </a:rPr>
              <a:t>fisher.test</a:t>
            </a:r>
            <a:r>
              <a:rPr lang="en-US" sz="800" dirty="0">
                <a:latin typeface="Calibri Light" panose="020F0302020204030204" pitchFamily="34" charset="0"/>
              </a:rPr>
              <a:t>(</a:t>
            </a:r>
            <a:r>
              <a:rPr lang="en-US" sz="800" dirty="0" err="1">
                <a:latin typeface="Calibri Light" panose="020F0302020204030204" pitchFamily="34" charset="0"/>
              </a:rPr>
              <a:t>dat</a:t>
            </a:r>
            <a:r>
              <a:rPr lang="en-US" sz="800" dirty="0">
                <a:latin typeface="Calibri Light" panose="020F0302020204030204" pitchFamily="34" charset="0"/>
              </a:rPr>
              <a:t>)</a:t>
            </a:r>
          </a:p>
          <a:p>
            <a:endParaRPr lang="en-US" sz="800" dirty="0">
              <a:latin typeface="Calibri Light" panose="020F0302020204030204" pitchFamily="34" charset="0"/>
            </a:endParaRPr>
          </a:p>
          <a:p>
            <a:r>
              <a:rPr lang="en-US" sz="800" dirty="0">
                <a:latin typeface="Calibri Light" panose="020F0302020204030204" pitchFamily="34" charset="0"/>
              </a:rPr>
              <a:t>	Fisher's Exact Test for Count Data</a:t>
            </a:r>
          </a:p>
          <a:p>
            <a:endParaRPr lang="en-US" sz="800" dirty="0">
              <a:latin typeface="Calibri Light" panose="020F0302020204030204" pitchFamily="34" charset="0"/>
            </a:endParaRPr>
          </a:p>
          <a:p>
            <a:r>
              <a:rPr lang="en-US" sz="800" dirty="0">
                <a:latin typeface="Calibri Light" panose="020F0302020204030204" pitchFamily="34" charset="0"/>
              </a:rPr>
              <a:t>data:  </a:t>
            </a:r>
            <a:r>
              <a:rPr lang="en-US" sz="800" dirty="0" err="1">
                <a:latin typeface="Calibri Light" panose="020F0302020204030204" pitchFamily="34" charset="0"/>
              </a:rPr>
              <a:t>dat</a:t>
            </a:r>
            <a:endParaRPr lang="en-US" sz="800" dirty="0">
              <a:latin typeface="Calibri Light" panose="020F0302020204030204" pitchFamily="34" charset="0"/>
            </a:endParaRPr>
          </a:p>
          <a:p>
            <a:r>
              <a:rPr lang="en-US" sz="800" dirty="0">
                <a:latin typeface="Calibri Light" panose="020F0302020204030204" pitchFamily="34" charset="0"/>
              </a:rPr>
              <a:t>p-value =</a:t>
            </a:r>
            <a:r>
              <a:rPr lang="en-US" sz="800" b="1" dirty="0">
                <a:latin typeface="Calibri Light" panose="020F0302020204030204" pitchFamily="34" charset="0"/>
              </a:rPr>
              <a:t> 0.6792</a:t>
            </a:r>
            <a:endParaRPr lang="en-US" sz="800" dirty="0">
              <a:latin typeface="Calibri Light" panose="020F0302020204030204" pitchFamily="34" charset="0"/>
            </a:endParaRPr>
          </a:p>
          <a:p>
            <a:r>
              <a:rPr lang="en-US" sz="800" dirty="0">
                <a:latin typeface="Calibri Light" panose="020F0302020204030204" pitchFamily="34" charset="0"/>
              </a:rPr>
              <a:t>alternative hypothesis: true odds ratio is not equal to 1</a:t>
            </a:r>
          </a:p>
          <a:p>
            <a:r>
              <a:rPr lang="en-US" sz="800" dirty="0">
                <a:latin typeface="Calibri Light" panose="020F0302020204030204" pitchFamily="34" charset="0"/>
              </a:rPr>
              <a:t>95 percent confidence interval:</a:t>
            </a:r>
          </a:p>
          <a:p>
            <a:r>
              <a:rPr lang="en-US" sz="800" dirty="0">
                <a:latin typeface="Calibri Light" panose="020F0302020204030204" pitchFamily="34" charset="0"/>
              </a:rPr>
              <a:t> 0.8676031 1.2542032</a:t>
            </a:r>
          </a:p>
          <a:p>
            <a:r>
              <a:rPr lang="en-US" sz="800" dirty="0">
                <a:latin typeface="Calibri Light" panose="020F0302020204030204" pitchFamily="34" charset="0"/>
              </a:rPr>
              <a:t>sample estimates:</a:t>
            </a:r>
          </a:p>
          <a:p>
            <a:r>
              <a:rPr lang="en-US" sz="800" dirty="0">
                <a:latin typeface="Calibri Light" panose="020F0302020204030204" pitchFamily="34" charset="0"/>
              </a:rPr>
              <a:t>odds ratio </a:t>
            </a:r>
          </a:p>
          <a:p>
            <a:r>
              <a:rPr lang="en-US" sz="800" dirty="0">
                <a:latin typeface="Calibri Light" panose="020F0302020204030204" pitchFamily="34" charset="0"/>
              </a:rPr>
              <a:t>  1.043142 </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5765" y="229870"/>
            <a:ext cx="10515600" cy="720725"/>
          </a:xfrm>
        </p:spPr>
        <p:txBody>
          <a:bodyPr>
            <a:normAutofit/>
          </a:bodyPr>
          <a:lstStyle/>
          <a:p>
            <a:pPr algn="ctr"/>
            <a:r>
              <a:rPr lang="vi-VN" altLang="en-US" dirty="0"/>
              <a:t>Review </a:t>
            </a:r>
            <a:r>
              <a:rPr lang="en-US" altLang="en-US" dirty="0"/>
              <a:t>statistics</a:t>
            </a:r>
          </a:p>
        </p:txBody>
      </p:sp>
      <p:graphicFrame>
        <p:nvGraphicFramePr>
          <p:cNvPr id="3" name="Table 2"/>
          <p:cNvGraphicFramePr/>
          <p:nvPr>
            <p:extLst>
              <p:ext uri="{D42A27DB-BD31-4B8C-83A1-F6EECF244321}">
                <p14:modId xmlns:p14="http://schemas.microsoft.com/office/powerpoint/2010/main" val="3138532922"/>
              </p:ext>
            </p:extLst>
          </p:nvPr>
        </p:nvGraphicFramePr>
        <p:xfrm>
          <a:off x="681351" y="1322705"/>
          <a:ext cx="4505960" cy="1508760"/>
        </p:xfrm>
        <a:graphic>
          <a:graphicData uri="http://schemas.openxmlformats.org/drawingml/2006/table">
            <a:tbl>
              <a:tblPr firstRow="1" bandRow="1">
                <a:tableStyleId>{5C22544A-7EE6-4342-B048-85BDC9FD1C3A}</a:tableStyleId>
              </a:tblPr>
              <a:tblGrid>
                <a:gridCol w="1126490">
                  <a:extLst>
                    <a:ext uri="{9D8B030D-6E8A-4147-A177-3AD203B41FA5}">
                      <a16:colId xmlns:a16="http://schemas.microsoft.com/office/drawing/2014/main" val="20000"/>
                    </a:ext>
                  </a:extLst>
                </a:gridCol>
                <a:gridCol w="1126490">
                  <a:extLst>
                    <a:ext uri="{9D8B030D-6E8A-4147-A177-3AD203B41FA5}">
                      <a16:colId xmlns:a16="http://schemas.microsoft.com/office/drawing/2014/main" val="20001"/>
                    </a:ext>
                  </a:extLst>
                </a:gridCol>
                <a:gridCol w="1126490">
                  <a:extLst>
                    <a:ext uri="{9D8B030D-6E8A-4147-A177-3AD203B41FA5}">
                      <a16:colId xmlns:a16="http://schemas.microsoft.com/office/drawing/2014/main" val="20002"/>
                    </a:ext>
                  </a:extLst>
                </a:gridCol>
                <a:gridCol w="1126490">
                  <a:extLst>
                    <a:ext uri="{9D8B030D-6E8A-4147-A177-3AD203B41FA5}">
                      <a16:colId xmlns:a16="http://schemas.microsoft.com/office/drawing/2014/main" val="20003"/>
                    </a:ext>
                  </a:extLst>
                </a:gridCol>
              </a:tblGrid>
              <a:tr h="381000">
                <a:tc>
                  <a:txBody>
                    <a:bodyPr/>
                    <a:lstStyle/>
                    <a:p>
                      <a:pPr>
                        <a:buNone/>
                      </a:pPr>
                      <a:r>
                        <a:rPr lang="en-US" altLang="en-US" dirty="0">
                          <a:latin typeface="Calibri Light" panose="020F0302020204030204" pitchFamily="34" charset="0"/>
                        </a:rPr>
                        <a:t>Chr1-10</a:t>
                      </a:r>
                    </a:p>
                  </a:txBody>
                  <a:tcPr/>
                </a:tc>
                <a:tc>
                  <a:txBody>
                    <a:bodyPr/>
                    <a:lstStyle/>
                    <a:p>
                      <a:pPr>
                        <a:buNone/>
                      </a:pPr>
                      <a:r>
                        <a:rPr lang="en-US" altLang="en-US" dirty="0">
                          <a:latin typeface="Calibri Light" panose="020F0302020204030204" pitchFamily="34" charset="0"/>
                        </a:rPr>
                        <a:t>C</a:t>
                      </a:r>
                    </a:p>
                  </a:txBody>
                  <a:tcPr/>
                </a:tc>
                <a:tc>
                  <a:txBody>
                    <a:bodyPr/>
                    <a:lstStyle/>
                    <a:p>
                      <a:pPr>
                        <a:buNone/>
                      </a:pPr>
                      <a:r>
                        <a:rPr lang="en-US" altLang="en-US" dirty="0">
                          <a:latin typeface="Calibri Light" panose="020F0302020204030204" pitchFamily="34" charset="0"/>
                        </a:rPr>
                        <a:t>T</a:t>
                      </a:r>
                    </a:p>
                  </a:txBody>
                  <a:tcPr/>
                </a:tc>
                <a:tc>
                  <a:txBody>
                    <a:bodyPr/>
                    <a:lstStyle/>
                    <a:p>
                      <a:pPr>
                        <a:buNone/>
                      </a:pPr>
                      <a:r>
                        <a:rPr lang="en-US" altLang="en-US" dirty="0">
                          <a:latin typeface="Calibri Light" panose="020F0302020204030204" pitchFamily="34" charset="0"/>
                        </a:rPr>
                        <a:t>Total</a:t>
                      </a:r>
                    </a:p>
                  </a:txBody>
                  <a:tcPr/>
                </a:tc>
                <a:extLst>
                  <a:ext uri="{0D108BD9-81ED-4DB2-BD59-A6C34878D82A}">
                    <a16:rowId xmlns:a16="http://schemas.microsoft.com/office/drawing/2014/main" val="10000"/>
                  </a:ext>
                </a:extLst>
              </a:tr>
              <a:tr h="347345">
                <a:tc>
                  <a:txBody>
                    <a:bodyPr/>
                    <a:lstStyle/>
                    <a:p>
                      <a:pPr>
                        <a:buNone/>
                      </a:pPr>
                      <a:r>
                        <a:rPr lang="en-US" altLang="en-US" dirty="0">
                          <a:latin typeface="Calibri Light" panose="020F0302020204030204" pitchFamily="34" charset="0"/>
                        </a:rPr>
                        <a:t>Case</a:t>
                      </a:r>
                    </a:p>
                  </a:txBody>
                  <a:tcPr/>
                </a:tc>
                <a:tc>
                  <a:txBody>
                    <a:bodyPr/>
                    <a:lstStyle/>
                    <a:p>
                      <a:pPr>
                        <a:buNone/>
                      </a:pPr>
                      <a:r>
                        <a:rPr lang="en-US" altLang="en-US" dirty="0">
                          <a:latin typeface="Calibri Light" panose="020F0302020204030204" pitchFamily="34" charset="0"/>
                        </a:rPr>
                        <a:t>620</a:t>
                      </a:r>
                    </a:p>
                  </a:txBody>
                  <a:tcPr/>
                </a:tc>
                <a:tc>
                  <a:txBody>
                    <a:bodyPr/>
                    <a:lstStyle/>
                    <a:p>
                      <a:pPr>
                        <a:buNone/>
                      </a:pPr>
                      <a:r>
                        <a:rPr lang="en-US" altLang="en-US" dirty="0">
                          <a:latin typeface="Calibri Light" panose="020F0302020204030204" pitchFamily="34" charset="0"/>
                        </a:rPr>
                        <a:t>380</a:t>
                      </a:r>
                    </a:p>
                  </a:txBody>
                  <a:tcPr/>
                </a:tc>
                <a:tc>
                  <a:txBody>
                    <a:bodyPr/>
                    <a:lstStyle/>
                    <a:p>
                      <a:pPr>
                        <a:buNone/>
                      </a:pPr>
                      <a:r>
                        <a:rPr lang="en-US" altLang="en-US" dirty="0">
                          <a:latin typeface="Calibri Light" panose="020F0302020204030204" pitchFamily="34" charset="0"/>
                        </a:rPr>
                        <a:t>1000</a:t>
                      </a:r>
                    </a:p>
                  </a:txBody>
                  <a:tcPr/>
                </a:tc>
                <a:extLst>
                  <a:ext uri="{0D108BD9-81ED-4DB2-BD59-A6C34878D82A}">
                    <a16:rowId xmlns:a16="http://schemas.microsoft.com/office/drawing/2014/main" val="10001"/>
                  </a:ext>
                </a:extLst>
              </a:tr>
              <a:tr h="381000">
                <a:tc>
                  <a:txBody>
                    <a:bodyPr/>
                    <a:lstStyle/>
                    <a:p>
                      <a:pPr>
                        <a:buNone/>
                      </a:pPr>
                      <a:r>
                        <a:rPr lang="en-US" altLang="en-US" dirty="0">
                          <a:latin typeface="Calibri Light" panose="020F0302020204030204" pitchFamily="34" charset="0"/>
                        </a:rPr>
                        <a:t>Control</a:t>
                      </a:r>
                    </a:p>
                  </a:txBody>
                  <a:tcPr/>
                </a:tc>
                <a:tc>
                  <a:txBody>
                    <a:bodyPr/>
                    <a:lstStyle/>
                    <a:p>
                      <a:pPr>
                        <a:buNone/>
                      </a:pPr>
                      <a:r>
                        <a:rPr lang="en-US" altLang="en-US" dirty="0">
                          <a:latin typeface="Calibri Light" panose="020F0302020204030204" pitchFamily="34" charset="0"/>
                        </a:rPr>
                        <a:t>490</a:t>
                      </a:r>
                    </a:p>
                  </a:txBody>
                  <a:tcPr/>
                </a:tc>
                <a:tc>
                  <a:txBody>
                    <a:bodyPr/>
                    <a:lstStyle/>
                    <a:p>
                      <a:pPr>
                        <a:buNone/>
                      </a:pPr>
                      <a:r>
                        <a:rPr lang="en-US" altLang="en-US" dirty="0">
                          <a:latin typeface="Calibri Light" panose="020F0302020204030204" pitchFamily="34" charset="0"/>
                        </a:rPr>
                        <a:t>510</a:t>
                      </a:r>
                    </a:p>
                  </a:txBody>
                  <a:tcPr/>
                </a:tc>
                <a:tc>
                  <a:txBody>
                    <a:bodyPr/>
                    <a:lstStyle/>
                    <a:p>
                      <a:pPr>
                        <a:buNone/>
                      </a:pPr>
                      <a:r>
                        <a:rPr lang="en-US" altLang="en-US" dirty="0">
                          <a:latin typeface="Calibri Light" panose="020F0302020204030204" pitchFamily="34" charset="0"/>
                        </a:rPr>
                        <a:t>1000</a:t>
                      </a:r>
                    </a:p>
                  </a:txBody>
                  <a:tcPr/>
                </a:tc>
                <a:extLst>
                  <a:ext uri="{0D108BD9-81ED-4DB2-BD59-A6C34878D82A}">
                    <a16:rowId xmlns:a16="http://schemas.microsoft.com/office/drawing/2014/main" val="10002"/>
                  </a:ext>
                </a:extLst>
              </a:tr>
              <a:tr h="381000">
                <a:tc>
                  <a:txBody>
                    <a:bodyPr/>
                    <a:lstStyle/>
                    <a:p>
                      <a:pPr>
                        <a:buNone/>
                      </a:pPr>
                      <a:r>
                        <a:rPr lang="en-US" altLang="en-US" dirty="0">
                          <a:latin typeface="Calibri Light" panose="020F0302020204030204" pitchFamily="34" charset="0"/>
                        </a:rPr>
                        <a:t>Total</a:t>
                      </a:r>
                    </a:p>
                  </a:txBody>
                  <a:tcPr/>
                </a:tc>
                <a:tc>
                  <a:txBody>
                    <a:bodyPr/>
                    <a:lstStyle/>
                    <a:p>
                      <a:pPr>
                        <a:buNone/>
                      </a:pPr>
                      <a:r>
                        <a:rPr lang="en-US" altLang="en-US" dirty="0">
                          <a:latin typeface="Calibri Light" panose="020F0302020204030204" pitchFamily="34" charset="0"/>
                        </a:rPr>
                        <a:t>1110</a:t>
                      </a:r>
                    </a:p>
                  </a:txBody>
                  <a:tcPr/>
                </a:tc>
                <a:tc>
                  <a:txBody>
                    <a:bodyPr/>
                    <a:lstStyle/>
                    <a:p>
                      <a:pPr>
                        <a:buNone/>
                      </a:pPr>
                      <a:r>
                        <a:rPr lang="en-US" altLang="en-US" dirty="0">
                          <a:latin typeface="Calibri Light" panose="020F0302020204030204" pitchFamily="34" charset="0"/>
                        </a:rPr>
                        <a:t>890</a:t>
                      </a:r>
                    </a:p>
                  </a:txBody>
                  <a:tcPr/>
                </a:tc>
                <a:tc>
                  <a:txBody>
                    <a:bodyPr/>
                    <a:lstStyle/>
                    <a:p>
                      <a:pPr>
                        <a:buNone/>
                      </a:pPr>
                      <a:r>
                        <a:rPr lang="en-US" altLang="en-US" dirty="0">
                          <a:latin typeface="Calibri Light" panose="020F0302020204030204" pitchFamily="34" charset="0"/>
                        </a:rPr>
                        <a:t>2000</a:t>
                      </a:r>
                    </a:p>
                  </a:txBody>
                  <a:tcPr/>
                </a:tc>
                <a:extLst>
                  <a:ext uri="{0D108BD9-81ED-4DB2-BD59-A6C34878D82A}">
                    <a16:rowId xmlns:a16="http://schemas.microsoft.com/office/drawing/2014/main" val="10003"/>
                  </a:ext>
                </a:extLst>
              </a:tr>
            </a:tbl>
          </a:graphicData>
        </a:graphic>
      </p:graphicFrame>
      <p:pic>
        <p:nvPicPr>
          <p:cNvPr id="9" name="Picture 8"/>
          <p:cNvPicPr>
            <a:picLocks noChangeAspect="1"/>
          </p:cNvPicPr>
          <p:nvPr/>
        </p:nvPicPr>
        <p:blipFill>
          <a:blip r:embed="rId2"/>
          <a:stretch>
            <a:fillRect/>
          </a:stretch>
        </p:blipFill>
        <p:spPr>
          <a:xfrm>
            <a:off x="2580640" y="3105150"/>
            <a:ext cx="7266940" cy="1819275"/>
          </a:xfrm>
          <a:prstGeom prst="rect">
            <a:avLst/>
          </a:prstGeom>
        </p:spPr>
      </p:pic>
      <p:sp>
        <p:nvSpPr>
          <p:cNvPr id="10" name="Text Box 9"/>
          <p:cNvSpPr txBox="1"/>
          <p:nvPr/>
        </p:nvSpPr>
        <p:spPr>
          <a:xfrm>
            <a:off x="405765" y="6389370"/>
            <a:ext cx="7131050" cy="306705"/>
          </a:xfrm>
          <a:prstGeom prst="rect">
            <a:avLst/>
          </a:prstGeom>
          <a:noFill/>
        </p:spPr>
        <p:txBody>
          <a:bodyPr wrap="square" rtlCol="0" anchor="t">
            <a:spAutoFit/>
          </a:bodyPr>
          <a:lstStyle/>
          <a:p>
            <a:r>
              <a:rPr lang="en-US" sz="1400" dirty="0">
                <a:latin typeface="Calibri Light" panose="020F0302020204030204" pitchFamily="34" charset="0"/>
              </a:rPr>
              <a:t>https://statsandr.com/blog/fisher-s-exact-test-in-r-independence-test-for-a-small-sample/</a:t>
            </a:r>
          </a:p>
        </p:txBody>
      </p:sp>
      <p:graphicFrame>
        <p:nvGraphicFramePr>
          <p:cNvPr id="11" name="Table 10"/>
          <p:cNvGraphicFramePr/>
          <p:nvPr/>
        </p:nvGraphicFramePr>
        <p:xfrm>
          <a:off x="6094095" y="1322705"/>
          <a:ext cx="5092700" cy="1524000"/>
        </p:xfrm>
        <a:graphic>
          <a:graphicData uri="http://schemas.openxmlformats.org/drawingml/2006/table">
            <a:tbl>
              <a:tblPr firstRow="1" bandRow="1">
                <a:tableStyleId>{5C22544A-7EE6-4342-B048-85BDC9FD1C3A}</a:tableStyleId>
              </a:tblPr>
              <a:tblGrid>
                <a:gridCol w="1273175">
                  <a:extLst>
                    <a:ext uri="{9D8B030D-6E8A-4147-A177-3AD203B41FA5}">
                      <a16:colId xmlns:a16="http://schemas.microsoft.com/office/drawing/2014/main" val="20000"/>
                    </a:ext>
                  </a:extLst>
                </a:gridCol>
                <a:gridCol w="1273175">
                  <a:extLst>
                    <a:ext uri="{9D8B030D-6E8A-4147-A177-3AD203B41FA5}">
                      <a16:colId xmlns:a16="http://schemas.microsoft.com/office/drawing/2014/main" val="20001"/>
                    </a:ext>
                  </a:extLst>
                </a:gridCol>
                <a:gridCol w="1273175">
                  <a:extLst>
                    <a:ext uri="{9D8B030D-6E8A-4147-A177-3AD203B41FA5}">
                      <a16:colId xmlns:a16="http://schemas.microsoft.com/office/drawing/2014/main" val="20002"/>
                    </a:ext>
                  </a:extLst>
                </a:gridCol>
                <a:gridCol w="1273175">
                  <a:extLst>
                    <a:ext uri="{9D8B030D-6E8A-4147-A177-3AD203B41FA5}">
                      <a16:colId xmlns:a16="http://schemas.microsoft.com/office/drawing/2014/main" val="20003"/>
                    </a:ext>
                  </a:extLst>
                </a:gridCol>
              </a:tblGrid>
              <a:tr h="381000">
                <a:tc>
                  <a:txBody>
                    <a:bodyPr/>
                    <a:lstStyle/>
                    <a:p>
                      <a:pPr>
                        <a:buNone/>
                      </a:pPr>
                      <a:r>
                        <a:rPr lang="en-US" altLang="en-US" dirty="0">
                          <a:latin typeface="Calibri Light" panose="020F0302020204030204" pitchFamily="34" charset="0"/>
                        </a:rPr>
                        <a:t>Chr1-20</a:t>
                      </a:r>
                    </a:p>
                  </a:txBody>
                  <a:tcPr/>
                </a:tc>
                <a:tc>
                  <a:txBody>
                    <a:bodyPr/>
                    <a:lstStyle/>
                    <a:p>
                      <a:pPr>
                        <a:buNone/>
                      </a:pPr>
                      <a:r>
                        <a:rPr lang="en-US" altLang="en-US" dirty="0">
                          <a:latin typeface="Calibri Light" panose="020F0302020204030204" pitchFamily="34" charset="0"/>
                        </a:rPr>
                        <a:t>A</a:t>
                      </a:r>
                    </a:p>
                  </a:txBody>
                  <a:tcPr/>
                </a:tc>
                <a:tc>
                  <a:txBody>
                    <a:bodyPr/>
                    <a:lstStyle/>
                    <a:p>
                      <a:pPr>
                        <a:buNone/>
                      </a:pPr>
                      <a:r>
                        <a:rPr lang="en-US" altLang="en-US" dirty="0">
                          <a:latin typeface="Calibri Light" panose="020F0302020204030204" pitchFamily="34" charset="0"/>
                        </a:rPr>
                        <a:t>G</a:t>
                      </a:r>
                    </a:p>
                  </a:txBody>
                  <a:tcPr/>
                </a:tc>
                <a:tc>
                  <a:txBody>
                    <a:bodyPr/>
                    <a:lstStyle/>
                    <a:p>
                      <a:pPr>
                        <a:buNone/>
                      </a:pPr>
                      <a:r>
                        <a:rPr lang="en-US" altLang="en-US" dirty="0">
                          <a:latin typeface="Calibri Light" panose="020F0302020204030204" pitchFamily="34" charset="0"/>
                        </a:rPr>
                        <a:t>Total</a:t>
                      </a:r>
                    </a:p>
                  </a:txBody>
                  <a:tcPr/>
                </a:tc>
                <a:extLst>
                  <a:ext uri="{0D108BD9-81ED-4DB2-BD59-A6C34878D82A}">
                    <a16:rowId xmlns:a16="http://schemas.microsoft.com/office/drawing/2014/main" val="10000"/>
                  </a:ext>
                </a:extLst>
              </a:tr>
              <a:tr h="381000">
                <a:tc>
                  <a:txBody>
                    <a:bodyPr/>
                    <a:lstStyle/>
                    <a:p>
                      <a:pPr>
                        <a:buNone/>
                      </a:pPr>
                      <a:r>
                        <a:rPr lang="en-US" altLang="en-US" dirty="0">
                          <a:latin typeface="Calibri Light" panose="020F0302020204030204" pitchFamily="34" charset="0"/>
                        </a:rPr>
                        <a:t>Case</a:t>
                      </a:r>
                    </a:p>
                  </a:txBody>
                  <a:tcPr/>
                </a:tc>
                <a:tc>
                  <a:txBody>
                    <a:bodyPr/>
                    <a:lstStyle/>
                    <a:p>
                      <a:pPr>
                        <a:buNone/>
                      </a:pPr>
                      <a:r>
                        <a:rPr lang="en-US" altLang="en-US" dirty="0">
                          <a:latin typeface="Calibri Light" panose="020F0302020204030204" pitchFamily="34" charset="0"/>
                        </a:rPr>
                        <a:t>620</a:t>
                      </a:r>
                    </a:p>
                  </a:txBody>
                  <a:tcPr/>
                </a:tc>
                <a:tc>
                  <a:txBody>
                    <a:bodyPr/>
                    <a:lstStyle/>
                    <a:p>
                      <a:pPr>
                        <a:buNone/>
                      </a:pPr>
                      <a:r>
                        <a:rPr lang="en-US" altLang="en-US" dirty="0">
                          <a:latin typeface="Calibri Light" panose="020F0302020204030204" pitchFamily="34" charset="0"/>
                        </a:rPr>
                        <a:t>380</a:t>
                      </a:r>
                    </a:p>
                  </a:txBody>
                  <a:tcPr/>
                </a:tc>
                <a:tc>
                  <a:txBody>
                    <a:bodyPr/>
                    <a:lstStyle/>
                    <a:p>
                      <a:pPr>
                        <a:buNone/>
                      </a:pPr>
                      <a:r>
                        <a:rPr lang="en-US" altLang="en-US" dirty="0">
                          <a:latin typeface="Calibri Light" panose="020F0302020204030204" pitchFamily="34" charset="0"/>
                        </a:rPr>
                        <a:t>1000</a:t>
                      </a:r>
                    </a:p>
                  </a:txBody>
                  <a:tcPr/>
                </a:tc>
                <a:extLst>
                  <a:ext uri="{0D108BD9-81ED-4DB2-BD59-A6C34878D82A}">
                    <a16:rowId xmlns:a16="http://schemas.microsoft.com/office/drawing/2014/main" val="10001"/>
                  </a:ext>
                </a:extLst>
              </a:tr>
              <a:tr h="381000">
                <a:tc>
                  <a:txBody>
                    <a:bodyPr/>
                    <a:lstStyle/>
                    <a:p>
                      <a:pPr>
                        <a:buNone/>
                      </a:pPr>
                      <a:r>
                        <a:rPr lang="en-US" altLang="en-US" dirty="0">
                          <a:latin typeface="Calibri Light" panose="020F0302020204030204" pitchFamily="34" charset="0"/>
                        </a:rPr>
                        <a:t>Control</a:t>
                      </a:r>
                    </a:p>
                  </a:txBody>
                  <a:tcPr/>
                </a:tc>
                <a:tc>
                  <a:txBody>
                    <a:bodyPr/>
                    <a:lstStyle/>
                    <a:p>
                      <a:pPr>
                        <a:buNone/>
                      </a:pPr>
                      <a:r>
                        <a:rPr lang="en-US" altLang="en-US" dirty="0">
                          <a:latin typeface="Calibri Light" panose="020F0302020204030204" pitchFamily="34" charset="0"/>
                        </a:rPr>
                        <a:t>610</a:t>
                      </a:r>
                    </a:p>
                  </a:txBody>
                  <a:tcPr/>
                </a:tc>
                <a:tc>
                  <a:txBody>
                    <a:bodyPr/>
                    <a:lstStyle/>
                    <a:p>
                      <a:pPr>
                        <a:buNone/>
                      </a:pPr>
                      <a:r>
                        <a:rPr lang="en-US" altLang="en-US" dirty="0">
                          <a:latin typeface="Calibri Light" panose="020F0302020204030204" pitchFamily="34" charset="0"/>
                        </a:rPr>
                        <a:t>390</a:t>
                      </a:r>
                    </a:p>
                  </a:txBody>
                  <a:tcPr/>
                </a:tc>
                <a:tc>
                  <a:txBody>
                    <a:bodyPr/>
                    <a:lstStyle/>
                    <a:p>
                      <a:pPr>
                        <a:buNone/>
                      </a:pPr>
                      <a:r>
                        <a:rPr lang="en-US" altLang="en-US" dirty="0">
                          <a:latin typeface="Calibri Light" panose="020F0302020204030204" pitchFamily="34" charset="0"/>
                        </a:rPr>
                        <a:t>1000</a:t>
                      </a:r>
                    </a:p>
                  </a:txBody>
                  <a:tcPr/>
                </a:tc>
                <a:extLst>
                  <a:ext uri="{0D108BD9-81ED-4DB2-BD59-A6C34878D82A}">
                    <a16:rowId xmlns:a16="http://schemas.microsoft.com/office/drawing/2014/main" val="10002"/>
                  </a:ext>
                </a:extLst>
              </a:tr>
              <a:tr h="381000">
                <a:tc>
                  <a:txBody>
                    <a:bodyPr/>
                    <a:lstStyle/>
                    <a:p>
                      <a:pPr>
                        <a:buNone/>
                      </a:pPr>
                      <a:r>
                        <a:rPr lang="en-US" altLang="en-US" dirty="0">
                          <a:latin typeface="Calibri Light" panose="020F0302020204030204" pitchFamily="34" charset="0"/>
                        </a:rPr>
                        <a:t>Total</a:t>
                      </a:r>
                    </a:p>
                  </a:txBody>
                  <a:tcPr/>
                </a:tc>
                <a:tc>
                  <a:txBody>
                    <a:bodyPr/>
                    <a:lstStyle/>
                    <a:p>
                      <a:pPr>
                        <a:buNone/>
                      </a:pPr>
                      <a:r>
                        <a:rPr lang="en-US" altLang="en-US" dirty="0">
                          <a:latin typeface="Calibri Light" panose="020F0302020204030204" pitchFamily="34" charset="0"/>
                        </a:rPr>
                        <a:t>1230</a:t>
                      </a:r>
                    </a:p>
                  </a:txBody>
                  <a:tcPr/>
                </a:tc>
                <a:tc>
                  <a:txBody>
                    <a:bodyPr/>
                    <a:lstStyle/>
                    <a:p>
                      <a:pPr>
                        <a:buNone/>
                      </a:pPr>
                      <a:r>
                        <a:rPr lang="en-US" altLang="en-US" dirty="0">
                          <a:latin typeface="Calibri Light" panose="020F0302020204030204" pitchFamily="34" charset="0"/>
                        </a:rPr>
                        <a:t>770</a:t>
                      </a:r>
                    </a:p>
                  </a:txBody>
                  <a:tcPr/>
                </a:tc>
                <a:tc>
                  <a:txBody>
                    <a:bodyPr/>
                    <a:lstStyle/>
                    <a:p>
                      <a:pPr>
                        <a:buNone/>
                      </a:pPr>
                      <a:r>
                        <a:rPr lang="en-US" altLang="en-US" dirty="0">
                          <a:latin typeface="Calibri Light" panose="020F0302020204030204" pitchFamily="34" charset="0"/>
                        </a:rPr>
                        <a:t>2000</a:t>
                      </a:r>
                    </a:p>
                  </a:txBody>
                  <a:tcPr/>
                </a:tc>
                <a:extLst>
                  <a:ext uri="{0D108BD9-81ED-4DB2-BD59-A6C34878D82A}">
                    <a16:rowId xmlns:a16="http://schemas.microsoft.com/office/drawing/2014/main" val="10003"/>
                  </a:ext>
                </a:extLst>
              </a:tr>
            </a:tbl>
          </a:graphicData>
        </a:graphic>
      </p:graphicFrame>
      <p:sp>
        <p:nvSpPr>
          <p:cNvPr id="5" name="Text Box 4"/>
          <p:cNvSpPr txBox="1"/>
          <p:nvPr/>
        </p:nvSpPr>
        <p:spPr>
          <a:xfrm>
            <a:off x="665476" y="5078095"/>
            <a:ext cx="4714784" cy="923330"/>
          </a:xfrm>
          <a:prstGeom prst="rect">
            <a:avLst/>
          </a:prstGeom>
          <a:noFill/>
        </p:spPr>
        <p:txBody>
          <a:bodyPr wrap="square" rtlCol="0">
            <a:spAutoFit/>
          </a:bodyPr>
          <a:lstStyle/>
          <a:p>
            <a:r>
              <a:rPr lang="en-US" altLang="en-US" dirty="0">
                <a:latin typeface="Calibri Light" panose="020F0302020204030204" pitchFamily="34" charset="0"/>
              </a:rPr>
              <a:t>Since </a:t>
            </a:r>
            <a:r>
              <a:rPr lang="en-US" altLang="en-US" dirty="0" err="1">
                <a:latin typeface="Calibri Light" panose="020F0302020204030204" pitchFamily="34" charset="0"/>
              </a:rPr>
              <a:t>pvalue</a:t>
            </a:r>
            <a:r>
              <a:rPr lang="en-US" altLang="en-US" dirty="0">
                <a:latin typeface="Calibri Light" panose="020F0302020204030204" pitchFamily="34" charset="0"/>
              </a:rPr>
              <a:t> &lt; 0.05 </a:t>
            </a:r>
          </a:p>
          <a:p>
            <a:r>
              <a:rPr lang="en-US" altLang="en-US" dirty="0">
                <a:latin typeface="Calibri Light" panose="020F0302020204030204" pitchFamily="34" charset="0"/>
              </a:rPr>
              <a:t>Accept H1: There is a relation between disease case/control with allelic C/T at Chr1-10</a:t>
            </a:r>
          </a:p>
        </p:txBody>
      </p:sp>
      <p:sp>
        <p:nvSpPr>
          <p:cNvPr id="6" name="Text Box 5"/>
          <p:cNvSpPr txBox="1"/>
          <p:nvPr/>
        </p:nvSpPr>
        <p:spPr>
          <a:xfrm>
            <a:off x="6519545" y="5078095"/>
            <a:ext cx="4853305" cy="922020"/>
          </a:xfrm>
          <a:prstGeom prst="rect">
            <a:avLst/>
          </a:prstGeom>
          <a:noFill/>
        </p:spPr>
        <p:txBody>
          <a:bodyPr wrap="square" rtlCol="0">
            <a:spAutoFit/>
          </a:bodyPr>
          <a:lstStyle/>
          <a:p>
            <a:r>
              <a:rPr lang="en-US" altLang="en-US" dirty="0">
                <a:latin typeface="Calibri Light" panose="020F0302020204030204" pitchFamily="34" charset="0"/>
              </a:rPr>
              <a:t>Since </a:t>
            </a:r>
            <a:r>
              <a:rPr lang="en-US" altLang="en-US" dirty="0" err="1">
                <a:latin typeface="Calibri Light" panose="020F0302020204030204" pitchFamily="34" charset="0"/>
              </a:rPr>
              <a:t>pvalue</a:t>
            </a:r>
            <a:r>
              <a:rPr lang="en-US" altLang="en-US" dirty="0">
                <a:latin typeface="Calibri Light" panose="020F0302020204030204" pitchFamily="34" charset="0"/>
              </a:rPr>
              <a:t> &gt; 0.05 </a:t>
            </a:r>
          </a:p>
          <a:p>
            <a:r>
              <a:rPr lang="en-US" altLang="en-US" dirty="0">
                <a:latin typeface="Calibri Light" panose="020F0302020204030204" pitchFamily="34" charset="0"/>
              </a:rPr>
              <a:t>Reject H1: Disease case/control and allelic C/T are independent </a:t>
            </a:r>
            <a:r>
              <a:rPr lang="en-US" altLang="en-US" dirty="0">
                <a:latin typeface="Calibri Light" panose="020F0302020204030204" pitchFamily="34" charset="0"/>
                <a:sym typeface="+mn-ea"/>
              </a:rPr>
              <a:t>at Chr1-20</a:t>
            </a:r>
            <a:endParaRPr lang="en-US" altLang="en-US" dirty="0">
              <a:latin typeface="Calibri Light" panose="020F0302020204030204" pitchFamily="34" charset="0"/>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338580" y="1152525"/>
            <a:ext cx="9514205" cy="4552315"/>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710565" y="552450"/>
            <a:ext cx="10912475" cy="5480050"/>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929640" y="541655"/>
            <a:ext cx="9814560" cy="5774690"/>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222375" y="344805"/>
            <a:ext cx="9747885" cy="5959475"/>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789940"/>
          </a:xfrm>
        </p:spPr>
        <p:txBody>
          <a:bodyPr/>
          <a:lstStyle/>
          <a:p>
            <a:pPr algn="ctr"/>
            <a:r>
              <a:rPr lang="en-US" dirty="0"/>
              <a:t>Case-Control Association Testing</a:t>
            </a:r>
          </a:p>
        </p:txBody>
      </p:sp>
      <p:pic>
        <p:nvPicPr>
          <p:cNvPr id="4" name="Content Placeholder 3"/>
          <p:cNvPicPr>
            <a:picLocks noGrp="1" noChangeAspect="1"/>
          </p:cNvPicPr>
          <p:nvPr>
            <p:ph idx="1"/>
          </p:nvPr>
        </p:nvPicPr>
        <p:blipFill>
          <a:blip r:embed="rId2"/>
          <a:stretch>
            <a:fillRect/>
          </a:stretch>
        </p:blipFill>
        <p:spPr>
          <a:xfrm>
            <a:off x="26670" y="2268220"/>
            <a:ext cx="9177020" cy="3434715"/>
          </a:xfrm>
          <a:prstGeom prst="rect">
            <a:avLst/>
          </a:prstGeom>
        </p:spPr>
      </p:pic>
      <p:pic>
        <p:nvPicPr>
          <p:cNvPr id="5" name="Picture 4"/>
          <p:cNvPicPr>
            <a:picLocks noChangeAspect="1"/>
          </p:cNvPicPr>
          <p:nvPr/>
        </p:nvPicPr>
        <p:blipFill>
          <a:blip r:embed="rId3"/>
          <a:stretch>
            <a:fillRect/>
          </a:stretch>
        </p:blipFill>
        <p:spPr>
          <a:xfrm>
            <a:off x="7662545" y="4699000"/>
            <a:ext cx="4314190" cy="1447800"/>
          </a:xfrm>
          <a:prstGeom prst="rect">
            <a:avLst/>
          </a:prstGeom>
        </p:spPr>
      </p:pic>
      <p:pic>
        <p:nvPicPr>
          <p:cNvPr id="6" name="Picture 5"/>
          <p:cNvPicPr>
            <a:picLocks noChangeAspect="1"/>
          </p:cNvPicPr>
          <p:nvPr/>
        </p:nvPicPr>
        <p:blipFill>
          <a:blip r:embed="rId4"/>
          <a:stretch>
            <a:fillRect/>
          </a:stretch>
        </p:blipFill>
        <p:spPr>
          <a:xfrm>
            <a:off x="7662545" y="1556385"/>
            <a:ext cx="4130040" cy="1426210"/>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802368"/>
          </a:xfrm>
        </p:spPr>
        <p:txBody>
          <a:bodyPr/>
          <a:lstStyle/>
          <a:p>
            <a:pPr algn="ctr"/>
            <a:r>
              <a:rPr lang="vi-VN" altLang="en-US" dirty="0"/>
              <a:t>Chi-</a:t>
            </a:r>
            <a:r>
              <a:rPr lang="en-US" altLang="en-US" dirty="0"/>
              <a:t>square test for Allelic Association</a:t>
            </a:r>
          </a:p>
        </p:txBody>
      </p:sp>
      <p:pic>
        <p:nvPicPr>
          <p:cNvPr id="4" name="Content Placeholder 3"/>
          <p:cNvPicPr>
            <a:picLocks noGrp="1" noChangeAspect="1"/>
          </p:cNvPicPr>
          <p:nvPr>
            <p:ph idx="1"/>
          </p:nvPr>
        </p:nvPicPr>
        <p:blipFill>
          <a:blip r:embed="rId2"/>
          <a:stretch>
            <a:fillRect/>
          </a:stretch>
        </p:blipFill>
        <p:spPr>
          <a:xfrm>
            <a:off x="1535430" y="1562735"/>
            <a:ext cx="8984615" cy="4351655"/>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6295" y="265025"/>
            <a:ext cx="10515600" cy="720725"/>
          </a:xfrm>
        </p:spPr>
        <p:txBody>
          <a:bodyPr>
            <a:normAutofit/>
          </a:bodyPr>
          <a:lstStyle/>
          <a:p>
            <a:pPr algn="ctr"/>
            <a:r>
              <a:rPr lang="vi-VN" altLang="en-US" dirty="0">
                <a:sym typeface="+mn-ea"/>
              </a:rPr>
              <a:t>Chi-</a:t>
            </a:r>
            <a:r>
              <a:rPr lang="en-US" altLang="en-US" dirty="0">
                <a:sym typeface="+mn-ea"/>
              </a:rPr>
              <a:t>square test for Allelic Association</a:t>
            </a:r>
            <a:endParaRPr lang="en-US" altLang="en-US" dirty="0"/>
          </a:p>
        </p:txBody>
      </p:sp>
      <p:graphicFrame>
        <p:nvGraphicFramePr>
          <p:cNvPr id="3" name="Table 2"/>
          <p:cNvGraphicFramePr/>
          <p:nvPr>
            <p:extLst>
              <p:ext uri="{D42A27DB-BD31-4B8C-83A1-F6EECF244321}">
                <p14:modId xmlns:p14="http://schemas.microsoft.com/office/powerpoint/2010/main" val="568326972"/>
              </p:ext>
            </p:extLst>
          </p:nvPr>
        </p:nvGraphicFramePr>
        <p:xfrm>
          <a:off x="738503" y="1239520"/>
          <a:ext cx="4505960" cy="1508760"/>
        </p:xfrm>
        <a:graphic>
          <a:graphicData uri="http://schemas.openxmlformats.org/drawingml/2006/table">
            <a:tbl>
              <a:tblPr firstRow="1" bandRow="1">
                <a:tableStyleId>{5C22544A-7EE6-4342-B048-85BDC9FD1C3A}</a:tableStyleId>
              </a:tblPr>
              <a:tblGrid>
                <a:gridCol w="1126490">
                  <a:extLst>
                    <a:ext uri="{9D8B030D-6E8A-4147-A177-3AD203B41FA5}">
                      <a16:colId xmlns:a16="http://schemas.microsoft.com/office/drawing/2014/main" val="20000"/>
                    </a:ext>
                  </a:extLst>
                </a:gridCol>
                <a:gridCol w="1126490">
                  <a:extLst>
                    <a:ext uri="{9D8B030D-6E8A-4147-A177-3AD203B41FA5}">
                      <a16:colId xmlns:a16="http://schemas.microsoft.com/office/drawing/2014/main" val="20001"/>
                    </a:ext>
                  </a:extLst>
                </a:gridCol>
                <a:gridCol w="1126490">
                  <a:extLst>
                    <a:ext uri="{9D8B030D-6E8A-4147-A177-3AD203B41FA5}">
                      <a16:colId xmlns:a16="http://schemas.microsoft.com/office/drawing/2014/main" val="20002"/>
                    </a:ext>
                  </a:extLst>
                </a:gridCol>
                <a:gridCol w="1126490">
                  <a:extLst>
                    <a:ext uri="{9D8B030D-6E8A-4147-A177-3AD203B41FA5}">
                      <a16:colId xmlns:a16="http://schemas.microsoft.com/office/drawing/2014/main" val="20003"/>
                    </a:ext>
                  </a:extLst>
                </a:gridCol>
              </a:tblGrid>
              <a:tr h="381000">
                <a:tc>
                  <a:txBody>
                    <a:bodyPr/>
                    <a:lstStyle/>
                    <a:p>
                      <a:pPr>
                        <a:buNone/>
                      </a:pPr>
                      <a:r>
                        <a:rPr lang="en-US" altLang="en-US" dirty="0">
                          <a:latin typeface="Calibri Light" panose="020F0302020204030204" pitchFamily="34" charset="0"/>
                        </a:rPr>
                        <a:t>Chr1-10</a:t>
                      </a:r>
                    </a:p>
                  </a:txBody>
                  <a:tcPr/>
                </a:tc>
                <a:tc>
                  <a:txBody>
                    <a:bodyPr/>
                    <a:lstStyle/>
                    <a:p>
                      <a:pPr>
                        <a:buNone/>
                      </a:pPr>
                      <a:r>
                        <a:rPr lang="en-US" altLang="en-US" dirty="0">
                          <a:latin typeface="Calibri Light" panose="020F0302020204030204" pitchFamily="34" charset="0"/>
                        </a:rPr>
                        <a:t>C</a:t>
                      </a:r>
                    </a:p>
                  </a:txBody>
                  <a:tcPr/>
                </a:tc>
                <a:tc>
                  <a:txBody>
                    <a:bodyPr/>
                    <a:lstStyle/>
                    <a:p>
                      <a:pPr>
                        <a:buNone/>
                      </a:pPr>
                      <a:r>
                        <a:rPr lang="en-US" altLang="en-US" dirty="0">
                          <a:latin typeface="Calibri Light" panose="020F0302020204030204" pitchFamily="34" charset="0"/>
                        </a:rPr>
                        <a:t>T</a:t>
                      </a:r>
                    </a:p>
                  </a:txBody>
                  <a:tcPr/>
                </a:tc>
                <a:tc>
                  <a:txBody>
                    <a:bodyPr/>
                    <a:lstStyle/>
                    <a:p>
                      <a:pPr>
                        <a:buNone/>
                      </a:pPr>
                      <a:r>
                        <a:rPr lang="en-US" altLang="en-US" dirty="0">
                          <a:latin typeface="Calibri Light" panose="020F0302020204030204" pitchFamily="34" charset="0"/>
                        </a:rPr>
                        <a:t>Total</a:t>
                      </a:r>
                    </a:p>
                  </a:txBody>
                  <a:tcPr/>
                </a:tc>
                <a:extLst>
                  <a:ext uri="{0D108BD9-81ED-4DB2-BD59-A6C34878D82A}">
                    <a16:rowId xmlns:a16="http://schemas.microsoft.com/office/drawing/2014/main" val="10000"/>
                  </a:ext>
                </a:extLst>
              </a:tr>
              <a:tr h="347345">
                <a:tc>
                  <a:txBody>
                    <a:bodyPr/>
                    <a:lstStyle/>
                    <a:p>
                      <a:pPr>
                        <a:buNone/>
                      </a:pPr>
                      <a:r>
                        <a:rPr lang="en-US" altLang="en-US" dirty="0">
                          <a:latin typeface="Calibri Light" panose="020F0302020204030204" pitchFamily="34" charset="0"/>
                        </a:rPr>
                        <a:t>Case</a:t>
                      </a:r>
                    </a:p>
                  </a:txBody>
                  <a:tcPr/>
                </a:tc>
                <a:tc>
                  <a:txBody>
                    <a:bodyPr/>
                    <a:lstStyle/>
                    <a:p>
                      <a:pPr>
                        <a:buNone/>
                      </a:pPr>
                      <a:r>
                        <a:rPr lang="en-US" altLang="en-US" dirty="0">
                          <a:latin typeface="Calibri Light" panose="020F0302020204030204" pitchFamily="34" charset="0"/>
                        </a:rPr>
                        <a:t>620</a:t>
                      </a:r>
                    </a:p>
                  </a:txBody>
                  <a:tcPr/>
                </a:tc>
                <a:tc>
                  <a:txBody>
                    <a:bodyPr/>
                    <a:lstStyle/>
                    <a:p>
                      <a:pPr>
                        <a:buNone/>
                      </a:pPr>
                      <a:r>
                        <a:rPr lang="en-US" altLang="en-US" dirty="0">
                          <a:latin typeface="Calibri Light" panose="020F0302020204030204" pitchFamily="34" charset="0"/>
                        </a:rPr>
                        <a:t>380</a:t>
                      </a:r>
                    </a:p>
                  </a:txBody>
                  <a:tcPr/>
                </a:tc>
                <a:tc>
                  <a:txBody>
                    <a:bodyPr/>
                    <a:lstStyle/>
                    <a:p>
                      <a:pPr>
                        <a:buNone/>
                      </a:pPr>
                      <a:r>
                        <a:rPr lang="en-US" altLang="en-US" dirty="0">
                          <a:latin typeface="Calibri Light" panose="020F0302020204030204" pitchFamily="34" charset="0"/>
                        </a:rPr>
                        <a:t>1000</a:t>
                      </a:r>
                    </a:p>
                  </a:txBody>
                  <a:tcPr/>
                </a:tc>
                <a:extLst>
                  <a:ext uri="{0D108BD9-81ED-4DB2-BD59-A6C34878D82A}">
                    <a16:rowId xmlns:a16="http://schemas.microsoft.com/office/drawing/2014/main" val="10001"/>
                  </a:ext>
                </a:extLst>
              </a:tr>
              <a:tr h="381000">
                <a:tc>
                  <a:txBody>
                    <a:bodyPr/>
                    <a:lstStyle/>
                    <a:p>
                      <a:pPr>
                        <a:buNone/>
                      </a:pPr>
                      <a:r>
                        <a:rPr lang="en-US" altLang="en-US" dirty="0">
                          <a:latin typeface="Calibri Light" panose="020F0302020204030204" pitchFamily="34" charset="0"/>
                        </a:rPr>
                        <a:t>Control</a:t>
                      </a:r>
                    </a:p>
                  </a:txBody>
                  <a:tcPr/>
                </a:tc>
                <a:tc>
                  <a:txBody>
                    <a:bodyPr/>
                    <a:lstStyle/>
                    <a:p>
                      <a:pPr>
                        <a:buNone/>
                      </a:pPr>
                      <a:r>
                        <a:rPr lang="en-US" altLang="en-US" dirty="0">
                          <a:latin typeface="Calibri Light" panose="020F0302020204030204" pitchFamily="34" charset="0"/>
                        </a:rPr>
                        <a:t>490</a:t>
                      </a:r>
                    </a:p>
                  </a:txBody>
                  <a:tcPr/>
                </a:tc>
                <a:tc>
                  <a:txBody>
                    <a:bodyPr/>
                    <a:lstStyle/>
                    <a:p>
                      <a:pPr>
                        <a:buNone/>
                      </a:pPr>
                      <a:r>
                        <a:rPr lang="en-US" altLang="en-US" dirty="0">
                          <a:latin typeface="Calibri Light" panose="020F0302020204030204" pitchFamily="34" charset="0"/>
                        </a:rPr>
                        <a:t>510</a:t>
                      </a:r>
                    </a:p>
                  </a:txBody>
                  <a:tcPr/>
                </a:tc>
                <a:tc>
                  <a:txBody>
                    <a:bodyPr/>
                    <a:lstStyle/>
                    <a:p>
                      <a:pPr>
                        <a:buNone/>
                      </a:pPr>
                      <a:r>
                        <a:rPr lang="en-US" altLang="en-US" dirty="0">
                          <a:latin typeface="Calibri Light" panose="020F0302020204030204" pitchFamily="34" charset="0"/>
                        </a:rPr>
                        <a:t>1000</a:t>
                      </a:r>
                    </a:p>
                  </a:txBody>
                  <a:tcPr/>
                </a:tc>
                <a:extLst>
                  <a:ext uri="{0D108BD9-81ED-4DB2-BD59-A6C34878D82A}">
                    <a16:rowId xmlns:a16="http://schemas.microsoft.com/office/drawing/2014/main" val="10002"/>
                  </a:ext>
                </a:extLst>
              </a:tr>
              <a:tr h="381000">
                <a:tc>
                  <a:txBody>
                    <a:bodyPr/>
                    <a:lstStyle/>
                    <a:p>
                      <a:pPr>
                        <a:buNone/>
                      </a:pPr>
                      <a:r>
                        <a:rPr lang="en-US" altLang="en-US" dirty="0">
                          <a:latin typeface="Calibri Light" panose="020F0302020204030204" pitchFamily="34" charset="0"/>
                        </a:rPr>
                        <a:t>Total</a:t>
                      </a:r>
                    </a:p>
                  </a:txBody>
                  <a:tcPr/>
                </a:tc>
                <a:tc>
                  <a:txBody>
                    <a:bodyPr/>
                    <a:lstStyle/>
                    <a:p>
                      <a:pPr>
                        <a:buNone/>
                      </a:pPr>
                      <a:r>
                        <a:rPr lang="en-US" altLang="en-US" dirty="0">
                          <a:latin typeface="Calibri Light" panose="020F0302020204030204" pitchFamily="34" charset="0"/>
                        </a:rPr>
                        <a:t>1110</a:t>
                      </a:r>
                    </a:p>
                  </a:txBody>
                  <a:tcPr/>
                </a:tc>
                <a:tc>
                  <a:txBody>
                    <a:bodyPr/>
                    <a:lstStyle/>
                    <a:p>
                      <a:pPr>
                        <a:buNone/>
                      </a:pPr>
                      <a:r>
                        <a:rPr lang="en-US" altLang="en-US" dirty="0">
                          <a:latin typeface="Calibri Light" panose="020F0302020204030204" pitchFamily="34" charset="0"/>
                        </a:rPr>
                        <a:t>890</a:t>
                      </a:r>
                    </a:p>
                  </a:txBody>
                  <a:tcPr/>
                </a:tc>
                <a:tc>
                  <a:txBody>
                    <a:bodyPr/>
                    <a:lstStyle/>
                    <a:p>
                      <a:pPr>
                        <a:buNone/>
                      </a:pPr>
                      <a:r>
                        <a:rPr lang="en-US" altLang="en-US" dirty="0">
                          <a:latin typeface="Calibri Light" panose="020F0302020204030204" pitchFamily="34" charset="0"/>
                        </a:rPr>
                        <a:t>2000</a:t>
                      </a:r>
                    </a:p>
                  </a:txBody>
                  <a:tcPr/>
                </a:tc>
                <a:extLst>
                  <a:ext uri="{0D108BD9-81ED-4DB2-BD59-A6C34878D82A}">
                    <a16:rowId xmlns:a16="http://schemas.microsoft.com/office/drawing/2014/main" val="10003"/>
                  </a:ext>
                </a:extLst>
              </a:tr>
            </a:tbl>
          </a:graphicData>
        </a:graphic>
      </p:graphicFrame>
      <p:sp>
        <p:nvSpPr>
          <p:cNvPr id="4" name="Text Box 3"/>
          <p:cNvSpPr txBox="1"/>
          <p:nvPr/>
        </p:nvSpPr>
        <p:spPr>
          <a:xfrm>
            <a:off x="738503" y="3043555"/>
            <a:ext cx="4406900" cy="3291840"/>
          </a:xfrm>
          <a:prstGeom prst="rect">
            <a:avLst/>
          </a:prstGeom>
          <a:noFill/>
        </p:spPr>
        <p:txBody>
          <a:bodyPr wrap="square" rtlCol="0" anchor="t">
            <a:spAutoFit/>
          </a:bodyPr>
          <a:lstStyle/>
          <a:p>
            <a:r>
              <a:rPr lang="en-US" altLang="en-US" sz="800" dirty="0">
                <a:latin typeface="Calibri Light" panose="020F0302020204030204" pitchFamily="34" charset="0"/>
              </a:rPr>
              <a:t>&gt;</a:t>
            </a:r>
            <a:r>
              <a:rPr lang="en-US" sz="800" dirty="0" err="1">
                <a:latin typeface="Calibri Light" panose="020F0302020204030204" pitchFamily="34" charset="0"/>
              </a:rPr>
              <a:t>dat</a:t>
            </a:r>
            <a:r>
              <a:rPr lang="en-US" sz="800" dirty="0">
                <a:latin typeface="Calibri Light" panose="020F0302020204030204" pitchFamily="34" charset="0"/>
              </a:rPr>
              <a:t> &lt;- </a:t>
            </a:r>
            <a:r>
              <a:rPr lang="en-US" sz="800" dirty="0" err="1">
                <a:latin typeface="Calibri Light" panose="020F0302020204030204" pitchFamily="34" charset="0"/>
              </a:rPr>
              <a:t>data.frame</a:t>
            </a:r>
            <a:r>
              <a:rPr lang="en-US" sz="800" dirty="0">
                <a:latin typeface="Calibri Light" panose="020F0302020204030204" pitchFamily="34" charset="0"/>
              </a:rPr>
              <a:t>(</a:t>
            </a:r>
          </a:p>
          <a:p>
            <a:r>
              <a:rPr lang="en-US" sz="800" dirty="0">
                <a:latin typeface="Calibri Light" panose="020F0302020204030204" pitchFamily="34" charset="0"/>
              </a:rPr>
              <a:t>  "</a:t>
            </a:r>
            <a:r>
              <a:rPr lang="en-US" altLang="en-US" sz="800" dirty="0">
                <a:latin typeface="Calibri Light" panose="020F0302020204030204" pitchFamily="34" charset="0"/>
              </a:rPr>
              <a:t>C</a:t>
            </a:r>
            <a:r>
              <a:rPr lang="en-US" sz="800" dirty="0">
                <a:latin typeface="Calibri Light" panose="020F0302020204030204" pitchFamily="34" charset="0"/>
              </a:rPr>
              <a:t>" = c(</a:t>
            </a:r>
            <a:r>
              <a:rPr lang="en-US" altLang="en-US" sz="800" dirty="0">
                <a:latin typeface="Calibri Light" panose="020F0302020204030204" pitchFamily="34" charset="0"/>
              </a:rPr>
              <a:t>620</a:t>
            </a:r>
            <a:r>
              <a:rPr lang="en-US" sz="800" dirty="0">
                <a:latin typeface="Calibri Light" panose="020F0302020204030204" pitchFamily="34" charset="0"/>
              </a:rPr>
              <a:t>,</a:t>
            </a:r>
            <a:r>
              <a:rPr lang="en-US" altLang="en-US" sz="800" dirty="0">
                <a:latin typeface="Calibri Light" panose="020F0302020204030204" pitchFamily="34" charset="0"/>
              </a:rPr>
              <a:t>490</a:t>
            </a:r>
            <a:r>
              <a:rPr lang="en-US" sz="800" dirty="0">
                <a:latin typeface="Calibri Light" panose="020F0302020204030204" pitchFamily="34" charset="0"/>
              </a:rPr>
              <a:t>),</a:t>
            </a:r>
          </a:p>
          <a:p>
            <a:r>
              <a:rPr lang="en-US" sz="800" dirty="0">
                <a:latin typeface="Calibri Light" panose="020F0302020204030204" pitchFamily="34" charset="0"/>
              </a:rPr>
              <a:t>  "</a:t>
            </a:r>
            <a:r>
              <a:rPr lang="en-US" altLang="en-US" sz="800" dirty="0">
                <a:latin typeface="Calibri Light" panose="020F0302020204030204" pitchFamily="34" charset="0"/>
              </a:rPr>
              <a:t>T</a:t>
            </a:r>
            <a:r>
              <a:rPr lang="en-US" sz="800" dirty="0">
                <a:latin typeface="Calibri Light" panose="020F0302020204030204" pitchFamily="34" charset="0"/>
              </a:rPr>
              <a:t>" = c(</a:t>
            </a:r>
            <a:r>
              <a:rPr lang="en-US" altLang="en-US" sz="800" dirty="0">
                <a:latin typeface="Calibri Light" panose="020F0302020204030204" pitchFamily="34" charset="0"/>
              </a:rPr>
              <a:t>380</a:t>
            </a:r>
            <a:r>
              <a:rPr lang="en-US" sz="800" dirty="0">
                <a:latin typeface="Calibri Light" panose="020F0302020204030204" pitchFamily="34" charset="0"/>
              </a:rPr>
              <a:t>,</a:t>
            </a:r>
            <a:r>
              <a:rPr lang="en-US" altLang="en-US" sz="800" dirty="0">
                <a:latin typeface="Calibri Light" panose="020F0302020204030204" pitchFamily="34" charset="0"/>
              </a:rPr>
              <a:t>510</a:t>
            </a:r>
            <a:r>
              <a:rPr lang="en-US" sz="800" dirty="0">
                <a:latin typeface="Calibri Light" panose="020F0302020204030204" pitchFamily="34" charset="0"/>
              </a:rPr>
              <a:t>),</a:t>
            </a:r>
          </a:p>
          <a:p>
            <a:r>
              <a:rPr lang="en-US" sz="800" dirty="0">
                <a:latin typeface="Calibri Light" panose="020F0302020204030204" pitchFamily="34" charset="0"/>
              </a:rPr>
              <a:t>  </a:t>
            </a:r>
            <a:r>
              <a:rPr lang="en-US" sz="800" dirty="0" err="1">
                <a:latin typeface="Calibri Light" panose="020F0302020204030204" pitchFamily="34" charset="0"/>
              </a:rPr>
              <a:t>row.names</a:t>
            </a:r>
            <a:r>
              <a:rPr lang="en-US" sz="800" dirty="0">
                <a:latin typeface="Calibri Light" panose="020F0302020204030204" pitchFamily="34" charset="0"/>
              </a:rPr>
              <a:t> = c("</a:t>
            </a:r>
            <a:r>
              <a:rPr lang="en-US" altLang="en-US" sz="800" dirty="0">
                <a:latin typeface="Calibri Light" panose="020F0302020204030204" pitchFamily="34" charset="0"/>
              </a:rPr>
              <a:t>Case</a:t>
            </a:r>
            <a:r>
              <a:rPr lang="en-US" sz="800" dirty="0">
                <a:latin typeface="Calibri Light" panose="020F0302020204030204" pitchFamily="34" charset="0"/>
              </a:rPr>
              <a:t>", "</a:t>
            </a:r>
            <a:r>
              <a:rPr lang="en-US" altLang="en-US" sz="800" dirty="0">
                <a:latin typeface="Calibri Light" panose="020F0302020204030204" pitchFamily="34" charset="0"/>
              </a:rPr>
              <a:t>Control</a:t>
            </a:r>
            <a:r>
              <a:rPr lang="en-US" sz="800" dirty="0">
                <a:latin typeface="Calibri Light" panose="020F0302020204030204" pitchFamily="34" charset="0"/>
              </a:rPr>
              <a:t>"),</a:t>
            </a:r>
          </a:p>
          <a:p>
            <a:r>
              <a:rPr lang="en-US" sz="800" dirty="0">
                <a:latin typeface="Calibri Light" panose="020F0302020204030204" pitchFamily="34" charset="0"/>
              </a:rPr>
              <a:t>  </a:t>
            </a:r>
            <a:r>
              <a:rPr lang="en-US" sz="800" dirty="0" err="1">
                <a:latin typeface="Calibri Light" panose="020F0302020204030204" pitchFamily="34" charset="0"/>
              </a:rPr>
              <a:t>stringsAsFactors</a:t>
            </a:r>
            <a:r>
              <a:rPr lang="en-US" sz="800" dirty="0">
                <a:latin typeface="Calibri Light" panose="020F0302020204030204" pitchFamily="34" charset="0"/>
              </a:rPr>
              <a:t> = FALSE</a:t>
            </a:r>
          </a:p>
          <a:p>
            <a:r>
              <a:rPr lang="en-US" sz="800" dirty="0">
                <a:latin typeface="Calibri Light" panose="020F0302020204030204" pitchFamily="34" charset="0"/>
              </a:rPr>
              <a:t>)</a:t>
            </a:r>
          </a:p>
          <a:p>
            <a:r>
              <a:rPr lang="en-US" altLang="en-US" sz="800" dirty="0">
                <a:latin typeface="Calibri Light" panose="020F0302020204030204" pitchFamily="34" charset="0"/>
              </a:rPr>
              <a:t>&gt;</a:t>
            </a:r>
            <a:r>
              <a:rPr lang="en-US" sz="800" dirty="0" err="1">
                <a:latin typeface="Calibri Light" panose="020F0302020204030204" pitchFamily="34" charset="0"/>
              </a:rPr>
              <a:t>colnames</a:t>
            </a:r>
            <a:r>
              <a:rPr lang="en-US" sz="800" dirty="0">
                <a:latin typeface="Calibri Light" panose="020F0302020204030204" pitchFamily="34" charset="0"/>
              </a:rPr>
              <a:t>(</a:t>
            </a:r>
            <a:r>
              <a:rPr lang="en-US" sz="800" dirty="0" err="1">
                <a:latin typeface="Calibri Light" panose="020F0302020204030204" pitchFamily="34" charset="0"/>
              </a:rPr>
              <a:t>dat</a:t>
            </a:r>
            <a:r>
              <a:rPr lang="en-US" sz="800" dirty="0">
                <a:latin typeface="Calibri Light" panose="020F0302020204030204" pitchFamily="34" charset="0"/>
              </a:rPr>
              <a:t>) &lt;- c("</a:t>
            </a:r>
            <a:r>
              <a:rPr lang="en-US" altLang="en-US" sz="800" dirty="0">
                <a:latin typeface="Calibri Light" panose="020F0302020204030204" pitchFamily="34" charset="0"/>
              </a:rPr>
              <a:t>C</a:t>
            </a:r>
            <a:r>
              <a:rPr lang="en-US" sz="800" dirty="0">
                <a:latin typeface="Calibri Light" panose="020F0302020204030204" pitchFamily="34" charset="0"/>
              </a:rPr>
              <a:t>", "</a:t>
            </a:r>
            <a:r>
              <a:rPr lang="en-US" altLang="en-US" sz="800" dirty="0">
                <a:latin typeface="Calibri Light" panose="020F0302020204030204" pitchFamily="34" charset="0"/>
              </a:rPr>
              <a:t>T</a:t>
            </a:r>
            <a:r>
              <a:rPr lang="en-US" sz="800" dirty="0">
                <a:latin typeface="Calibri Light" panose="020F0302020204030204" pitchFamily="34" charset="0"/>
              </a:rPr>
              <a:t>")</a:t>
            </a:r>
          </a:p>
          <a:p>
            <a:r>
              <a:rPr lang="en-US" altLang="en-US" sz="800" dirty="0">
                <a:latin typeface="Calibri Light" panose="020F0302020204030204" pitchFamily="34" charset="0"/>
              </a:rPr>
              <a:t>&gt;</a:t>
            </a:r>
            <a:r>
              <a:rPr lang="en-US" sz="800" dirty="0" err="1">
                <a:latin typeface="Calibri Light" panose="020F0302020204030204" pitchFamily="34" charset="0"/>
              </a:rPr>
              <a:t>chisq.test</a:t>
            </a:r>
            <a:r>
              <a:rPr lang="en-US" sz="800" dirty="0">
                <a:latin typeface="Calibri Light" panose="020F0302020204030204" pitchFamily="34" charset="0"/>
              </a:rPr>
              <a:t>(</a:t>
            </a:r>
            <a:r>
              <a:rPr lang="en-US" sz="800" dirty="0" err="1">
                <a:latin typeface="Calibri Light" panose="020F0302020204030204" pitchFamily="34" charset="0"/>
              </a:rPr>
              <a:t>dat</a:t>
            </a:r>
            <a:r>
              <a:rPr lang="en-US" sz="800" dirty="0">
                <a:latin typeface="Calibri Light" panose="020F0302020204030204" pitchFamily="34" charset="0"/>
              </a:rPr>
              <a:t>)</a:t>
            </a:r>
          </a:p>
          <a:p>
            <a:endParaRPr lang="en-US" sz="800" dirty="0">
              <a:latin typeface="Calibri Light" panose="020F0302020204030204" pitchFamily="34" charset="0"/>
            </a:endParaRPr>
          </a:p>
          <a:p>
            <a:r>
              <a:rPr lang="en-US" sz="800" dirty="0">
                <a:latin typeface="Calibri Light" panose="020F0302020204030204" pitchFamily="34" charset="0"/>
              </a:rPr>
              <a:t>	Pearson's Chi-squared test with Yates' continuity correction</a:t>
            </a:r>
          </a:p>
          <a:p>
            <a:endParaRPr lang="en-US" sz="800" dirty="0">
              <a:latin typeface="Calibri Light" panose="020F0302020204030204" pitchFamily="34" charset="0"/>
            </a:endParaRPr>
          </a:p>
          <a:p>
            <a:r>
              <a:rPr lang="en-US" sz="800" dirty="0">
                <a:latin typeface="Calibri Light" panose="020F0302020204030204" pitchFamily="34" charset="0"/>
              </a:rPr>
              <a:t>data:  </a:t>
            </a:r>
            <a:r>
              <a:rPr lang="en-US" sz="800" dirty="0" err="1">
                <a:latin typeface="Calibri Light" panose="020F0302020204030204" pitchFamily="34" charset="0"/>
              </a:rPr>
              <a:t>dat</a:t>
            </a:r>
            <a:endParaRPr lang="en-US" sz="800" dirty="0">
              <a:latin typeface="Calibri Light" panose="020F0302020204030204" pitchFamily="34" charset="0"/>
            </a:endParaRPr>
          </a:p>
          <a:p>
            <a:r>
              <a:rPr lang="en-US" sz="800" dirty="0">
                <a:latin typeface="Calibri Light" panose="020F0302020204030204" pitchFamily="34" charset="0"/>
              </a:rPr>
              <a:t>X-squared = 33.69, </a:t>
            </a:r>
            <a:r>
              <a:rPr lang="en-US" sz="800" dirty="0" err="1">
                <a:latin typeface="Calibri Light" panose="020F0302020204030204" pitchFamily="34" charset="0"/>
              </a:rPr>
              <a:t>df</a:t>
            </a:r>
            <a:r>
              <a:rPr lang="en-US" sz="800" dirty="0">
                <a:latin typeface="Calibri Light" panose="020F0302020204030204" pitchFamily="34" charset="0"/>
              </a:rPr>
              <a:t> = 1, p-value = </a:t>
            </a:r>
            <a:r>
              <a:rPr lang="en-US" sz="800" b="1" dirty="0">
                <a:latin typeface="Calibri Light" panose="020F0302020204030204" pitchFamily="34" charset="0"/>
              </a:rPr>
              <a:t>6.464e-09</a:t>
            </a:r>
            <a:endParaRPr lang="en-US" sz="800" dirty="0">
              <a:latin typeface="Calibri Light" panose="020F0302020204030204" pitchFamily="34" charset="0"/>
            </a:endParaRPr>
          </a:p>
          <a:p>
            <a:endParaRPr lang="en-US" sz="800" dirty="0">
              <a:latin typeface="Calibri Light" panose="020F0302020204030204" pitchFamily="34" charset="0"/>
            </a:endParaRPr>
          </a:p>
          <a:p>
            <a:r>
              <a:rPr lang="en-US" sz="800" dirty="0">
                <a:latin typeface="Calibri Light" panose="020F0302020204030204" pitchFamily="34" charset="0"/>
              </a:rPr>
              <a:t>&gt; </a:t>
            </a:r>
            <a:r>
              <a:rPr lang="en-US" sz="800" dirty="0" err="1">
                <a:latin typeface="Calibri Light" panose="020F0302020204030204" pitchFamily="34" charset="0"/>
              </a:rPr>
              <a:t>fisher.test</a:t>
            </a:r>
            <a:r>
              <a:rPr lang="en-US" sz="800" dirty="0">
                <a:latin typeface="Calibri Light" panose="020F0302020204030204" pitchFamily="34" charset="0"/>
              </a:rPr>
              <a:t>(</a:t>
            </a:r>
            <a:r>
              <a:rPr lang="en-US" sz="800" dirty="0" err="1">
                <a:latin typeface="Calibri Light" panose="020F0302020204030204" pitchFamily="34" charset="0"/>
              </a:rPr>
              <a:t>dat</a:t>
            </a:r>
            <a:r>
              <a:rPr lang="en-US" sz="800" dirty="0">
                <a:latin typeface="Calibri Light" panose="020F0302020204030204" pitchFamily="34" charset="0"/>
              </a:rPr>
              <a:t>)</a:t>
            </a:r>
          </a:p>
          <a:p>
            <a:endParaRPr lang="en-US" sz="800" dirty="0">
              <a:latin typeface="Calibri Light" panose="020F0302020204030204" pitchFamily="34" charset="0"/>
            </a:endParaRPr>
          </a:p>
          <a:p>
            <a:r>
              <a:rPr lang="en-US" sz="800" dirty="0">
                <a:latin typeface="Calibri Light" panose="020F0302020204030204" pitchFamily="34" charset="0"/>
              </a:rPr>
              <a:t>	Fisher's Exact Test for Count Data</a:t>
            </a:r>
          </a:p>
          <a:p>
            <a:endParaRPr lang="en-US" sz="800" dirty="0">
              <a:latin typeface="Calibri Light" panose="020F0302020204030204" pitchFamily="34" charset="0"/>
            </a:endParaRPr>
          </a:p>
          <a:p>
            <a:r>
              <a:rPr lang="en-US" sz="800" dirty="0">
                <a:latin typeface="Calibri Light" panose="020F0302020204030204" pitchFamily="34" charset="0"/>
              </a:rPr>
              <a:t>data:  </a:t>
            </a:r>
            <a:r>
              <a:rPr lang="en-US" sz="800" dirty="0" err="1">
                <a:latin typeface="Calibri Light" panose="020F0302020204030204" pitchFamily="34" charset="0"/>
              </a:rPr>
              <a:t>dat</a:t>
            </a:r>
            <a:endParaRPr lang="en-US" sz="800" dirty="0">
              <a:latin typeface="Calibri Light" panose="020F0302020204030204" pitchFamily="34" charset="0"/>
            </a:endParaRPr>
          </a:p>
          <a:p>
            <a:r>
              <a:rPr lang="en-US" sz="800" dirty="0">
                <a:latin typeface="Calibri Light" panose="020F0302020204030204" pitchFamily="34" charset="0"/>
              </a:rPr>
              <a:t>p-value = </a:t>
            </a:r>
            <a:r>
              <a:rPr lang="en-US" sz="800" b="1" dirty="0">
                <a:latin typeface="Calibri Light" panose="020F0302020204030204" pitchFamily="34" charset="0"/>
              </a:rPr>
              <a:t>6.15e-09</a:t>
            </a:r>
            <a:endParaRPr lang="en-US" sz="800" dirty="0">
              <a:latin typeface="Calibri Light" panose="020F0302020204030204" pitchFamily="34" charset="0"/>
            </a:endParaRPr>
          </a:p>
          <a:p>
            <a:r>
              <a:rPr lang="en-US" sz="800" dirty="0">
                <a:latin typeface="Calibri Light" panose="020F0302020204030204" pitchFamily="34" charset="0"/>
              </a:rPr>
              <a:t>alternative hypothesis: true odds ratio is not equal to 1</a:t>
            </a:r>
          </a:p>
          <a:p>
            <a:r>
              <a:rPr lang="en-US" sz="800" dirty="0">
                <a:latin typeface="Calibri Light" panose="020F0302020204030204" pitchFamily="34" charset="0"/>
              </a:rPr>
              <a:t>95 percent confidence interval:</a:t>
            </a:r>
          </a:p>
          <a:p>
            <a:r>
              <a:rPr lang="en-US" sz="800" dirty="0">
                <a:latin typeface="Calibri Light" panose="020F0302020204030204" pitchFamily="34" charset="0"/>
              </a:rPr>
              <a:t> 1.415601 2.037173</a:t>
            </a:r>
          </a:p>
          <a:p>
            <a:r>
              <a:rPr lang="en-US" sz="800" dirty="0">
                <a:latin typeface="Calibri Light" panose="020F0302020204030204" pitchFamily="34" charset="0"/>
              </a:rPr>
              <a:t>sample estimates:</a:t>
            </a:r>
          </a:p>
          <a:p>
            <a:r>
              <a:rPr lang="en-US" sz="800" dirty="0">
                <a:latin typeface="Calibri Light" panose="020F0302020204030204" pitchFamily="34" charset="0"/>
              </a:rPr>
              <a:t>odds ratio </a:t>
            </a:r>
          </a:p>
          <a:p>
            <a:r>
              <a:rPr lang="en-US" sz="800" dirty="0">
                <a:latin typeface="Calibri Light" panose="020F0302020204030204" pitchFamily="34" charset="0"/>
              </a:rPr>
              <a:t>  1.697752 </a:t>
            </a:r>
          </a:p>
        </p:txBody>
      </p:sp>
      <p:graphicFrame>
        <p:nvGraphicFramePr>
          <p:cNvPr id="11" name="Table 10"/>
          <p:cNvGraphicFramePr/>
          <p:nvPr>
            <p:extLst>
              <p:ext uri="{D42A27DB-BD31-4B8C-83A1-F6EECF244321}">
                <p14:modId xmlns:p14="http://schemas.microsoft.com/office/powerpoint/2010/main" val="1197391469"/>
              </p:ext>
            </p:extLst>
          </p:nvPr>
        </p:nvGraphicFramePr>
        <p:xfrm>
          <a:off x="6265543" y="1239520"/>
          <a:ext cx="5092700" cy="1524000"/>
        </p:xfrm>
        <a:graphic>
          <a:graphicData uri="http://schemas.openxmlformats.org/drawingml/2006/table">
            <a:tbl>
              <a:tblPr firstRow="1" bandRow="1">
                <a:tableStyleId>{5C22544A-7EE6-4342-B048-85BDC9FD1C3A}</a:tableStyleId>
              </a:tblPr>
              <a:tblGrid>
                <a:gridCol w="1273175">
                  <a:extLst>
                    <a:ext uri="{9D8B030D-6E8A-4147-A177-3AD203B41FA5}">
                      <a16:colId xmlns:a16="http://schemas.microsoft.com/office/drawing/2014/main" val="20000"/>
                    </a:ext>
                  </a:extLst>
                </a:gridCol>
                <a:gridCol w="1273175">
                  <a:extLst>
                    <a:ext uri="{9D8B030D-6E8A-4147-A177-3AD203B41FA5}">
                      <a16:colId xmlns:a16="http://schemas.microsoft.com/office/drawing/2014/main" val="20001"/>
                    </a:ext>
                  </a:extLst>
                </a:gridCol>
                <a:gridCol w="1273175">
                  <a:extLst>
                    <a:ext uri="{9D8B030D-6E8A-4147-A177-3AD203B41FA5}">
                      <a16:colId xmlns:a16="http://schemas.microsoft.com/office/drawing/2014/main" val="20002"/>
                    </a:ext>
                  </a:extLst>
                </a:gridCol>
                <a:gridCol w="1273175">
                  <a:extLst>
                    <a:ext uri="{9D8B030D-6E8A-4147-A177-3AD203B41FA5}">
                      <a16:colId xmlns:a16="http://schemas.microsoft.com/office/drawing/2014/main" val="20003"/>
                    </a:ext>
                  </a:extLst>
                </a:gridCol>
              </a:tblGrid>
              <a:tr h="381000">
                <a:tc>
                  <a:txBody>
                    <a:bodyPr/>
                    <a:lstStyle/>
                    <a:p>
                      <a:pPr>
                        <a:buNone/>
                      </a:pPr>
                      <a:r>
                        <a:rPr lang="en-US" altLang="en-US" dirty="0">
                          <a:latin typeface="Calibri Light" panose="020F0302020204030204" pitchFamily="34" charset="0"/>
                        </a:rPr>
                        <a:t>Chr1-20</a:t>
                      </a:r>
                    </a:p>
                  </a:txBody>
                  <a:tcPr/>
                </a:tc>
                <a:tc>
                  <a:txBody>
                    <a:bodyPr/>
                    <a:lstStyle/>
                    <a:p>
                      <a:pPr>
                        <a:buNone/>
                      </a:pPr>
                      <a:r>
                        <a:rPr lang="en-US" altLang="en-US" dirty="0">
                          <a:latin typeface="Calibri Light" panose="020F0302020204030204" pitchFamily="34" charset="0"/>
                        </a:rPr>
                        <a:t>A</a:t>
                      </a:r>
                    </a:p>
                  </a:txBody>
                  <a:tcPr/>
                </a:tc>
                <a:tc>
                  <a:txBody>
                    <a:bodyPr/>
                    <a:lstStyle/>
                    <a:p>
                      <a:pPr>
                        <a:buNone/>
                      </a:pPr>
                      <a:r>
                        <a:rPr lang="en-US" altLang="en-US" dirty="0">
                          <a:latin typeface="Calibri Light" panose="020F0302020204030204" pitchFamily="34" charset="0"/>
                        </a:rPr>
                        <a:t>G</a:t>
                      </a:r>
                    </a:p>
                  </a:txBody>
                  <a:tcPr/>
                </a:tc>
                <a:tc>
                  <a:txBody>
                    <a:bodyPr/>
                    <a:lstStyle/>
                    <a:p>
                      <a:pPr>
                        <a:buNone/>
                      </a:pPr>
                      <a:r>
                        <a:rPr lang="en-US" altLang="en-US" dirty="0">
                          <a:latin typeface="Calibri Light" panose="020F0302020204030204" pitchFamily="34" charset="0"/>
                        </a:rPr>
                        <a:t>Total</a:t>
                      </a:r>
                    </a:p>
                  </a:txBody>
                  <a:tcPr/>
                </a:tc>
                <a:extLst>
                  <a:ext uri="{0D108BD9-81ED-4DB2-BD59-A6C34878D82A}">
                    <a16:rowId xmlns:a16="http://schemas.microsoft.com/office/drawing/2014/main" val="10000"/>
                  </a:ext>
                </a:extLst>
              </a:tr>
              <a:tr h="381000">
                <a:tc>
                  <a:txBody>
                    <a:bodyPr/>
                    <a:lstStyle/>
                    <a:p>
                      <a:pPr>
                        <a:buNone/>
                      </a:pPr>
                      <a:r>
                        <a:rPr lang="en-US" altLang="en-US" dirty="0">
                          <a:latin typeface="Calibri Light" panose="020F0302020204030204" pitchFamily="34" charset="0"/>
                        </a:rPr>
                        <a:t>Case</a:t>
                      </a:r>
                    </a:p>
                  </a:txBody>
                  <a:tcPr/>
                </a:tc>
                <a:tc>
                  <a:txBody>
                    <a:bodyPr/>
                    <a:lstStyle/>
                    <a:p>
                      <a:pPr>
                        <a:buNone/>
                      </a:pPr>
                      <a:r>
                        <a:rPr lang="en-US" altLang="en-US" dirty="0">
                          <a:latin typeface="Calibri Light" panose="020F0302020204030204" pitchFamily="34" charset="0"/>
                        </a:rPr>
                        <a:t>620</a:t>
                      </a:r>
                    </a:p>
                  </a:txBody>
                  <a:tcPr/>
                </a:tc>
                <a:tc>
                  <a:txBody>
                    <a:bodyPr/>
                    <a:lstStyle/>
                    <a:p>
                      <a:pPr>
                        <a:buNone/>
                      </a:pPr>
                      <a:r>
                        <a:rPr lang="en-US" altLang="en-US" dirty="0">
                          <a:latin typeface="Calibri Light" panose="020F0302020204030204" pitchFamily="34" charset="0"/>
                        </a:rPr>
                        <a:t>380</a:t>
                      </a:r>
                    </a:p>
                  </a:txBody>
                  <a:tcPr/>
                </a:tc>
                <a:tc>
                  <a:txBody>
                    <a:bodyPr/>
                    <a:lstStyle/>
                    <a:p>
                      <a:pPr>
                        <a:buNone/>
                      </a:pPr>
                      <a:r>
                        <a:rPr lang="en-US" altLang="en-US" dirty="0">
                          <a:latin typeface="Calibri Light" panose="020F0302020204030204" pitchFamily="34" charset="0"/>
                        </a:rPr>
                        <a:t>1000</a:t>
                      </a:r>
                    </a:p>
                  </a:txBody>
                  <a:tcPr/>
                </a:tc>
                <a:extLst>
                  <a:ext uri="{0D108BD9-81ED-4DB2-BD59-A6C34878D82A}">
                    <a16:rowId xmlns:a16="http://schemas.microsoft.com/office/drawing/2014/main" val="10001"/>
                  </a:ext>
                </a:extLst>
              </a:tr>
              <a:tr h="381000">
                <a:tc>
                  <a:txBody>
                    <a:bodyPr/>
                    <a:lstStyle/>
                    <a:p>
                      <a:pPr>
                        <a:buNone/>
                      </a:pPr>
                      <a:r>
                        <a:rPr lang="en-US" altLang="en-US" dirty="0">
                          <a:latin typeface="Calibri Light" panose="020F0302020204030204" pitchFamily="34" charset="0"/>
                        </a:rPr>
                        <a:t>Control</a:t>
                      </a:r>
                    </a:p>
                  </a:txBody>
                  <a:tcPr/>
                </a:tc>
                <a:tc>
                  <a:txBody>
                    <a:bodyPr/>
                    <a:lstStyle/>
                    <a:p>
                      <a:pPr>
                        <a:buNone/>
                      </a:pPr>
                      <a:r>
                        <a:rPr lang="en-US" altLang="en-US" dirty="0">
                          <a:latin typeface="Calibri Light" panose="020F0302020204030204" pitchFamily="34" charset="0"/>
                        </a:rPr>
                        <a:t>610</a:t>
                      </a:r>
                    </a:p>
                  </a:txBody>
                  <a:tcPr/>
                </a:tc>
                <a:tc>
                  <a:txBody>
                    <a:bodyPr/>
                    <a:lstStyle/>
                    <a:p>
                      <a:pPr>
                        <a:buNone/>
                      </a:pPr>
                      <a:r>
                        <a:rPr lang="en-US" altLang="en-US" dirty="0">
                          <a:latin typeface="Calibri Light" panose="020F0302020204030204" pitchFamily="34" charset="0"/>
                        </a:rPr>
                        <a:t>390</a:t>
                      </a:r>
                    </a:p>
                  </a:txBody>
                  <a:tcPr/>
                </a:tc>
                <a:tc>
                  <a:txBody>
                    <a:bodyPr/>
                    <a:lstStyle/>
                    <a:p>
                      <a:pPr>
                        <a:buNone/>
                      </a:pPr>
                      <a:r>
                        <a:rPr lang="en-US" altLang="en-US" dirty="0">
                          <a:latin typeface="Calibri Light" panose="020F0302020204030204" pitchFamily="34" charset="0"/>
                        </a:rPr>
                        <a:t>1000</a:t>
                      </a:r>
                    </a:p>
                  </a:txBody>
                  <a:tcPr/>
                </a:tc>
                <a:extLst>
                  <a:ext uri="{0D108BD9-81ED-4DB2-BD59-A6C34878D82A}">
                    <a16:rowId xmlns:a16="http://schemas.microsoft.com/office/drawing/2014/main" val="10002"/>
                  </a:ext>
                </a:extLst>
              </a:tr>
              <a:tr h="381000">
                <a:tc>
                  <a:txBody>
                    <a:bodyPr/>
                    <a:lstStyle/>
                    <a:p>
                      <a:pPr>
                        <a:buNone/>
                      </a:pPr>
                      <a:r>
                        <a:rPr lang="en-US" altLang="en-US" dirty="0">
                          <a:latin typeface="Calibri Light" panose="020F0302020204030204" pitchFamily="34" charset="0"/>
                        </a:rPr>
                        <a:t>Total</a:t>
                      </a:r>
                    </a:p>
                  </a:txBody>
                  <a:tcPr/>
                </a:tc>
                <a:tc>
                  <a:txBody>
                    <a:bodyPr/>
                    <a:lstStyle/>
                    <a:p>
                      <a:pPr>
                        <a:buNone/>
                      </a:pPr>
                      <a:r>
                        <a:rPr lang="en-US" altLang="en-US" dirty="0">
                          <a:latin typeface="Calibri Light" panose="020F0302020204030204" pitchFamily="34" charset="0"/>
                        </a:rPr>
                        <a:t>1230</a:t>
                      </a:r>
                    </a:p>
                  </a:txBody>
                  <a:tcPr/>
                </a:tc>
                <a:tc>
                  <a:txBody>
                    <a:bodyPr/>
                    <a:lstStyle/>
                    <a:p>
                      <a:pPr>
                        <a:buNone/>
                      </a:pPr>
                      <a:r>
                        <a:rPr lang="en-US" altLang="en-US" dirty="0">
                          <a:latin typeface="Calibri Light" panose="020F0302020204030204" pitchFamily="34" charset="0"/>
                        </a:rPr>
                        <a:t>770</a:t>
                      </a:r>
                    </a:p>
                  </a:txBody>
                  <a:tcPr/>
                </a:tc>
                <a:tc>
                  <a:txBody>
                    <a:bodyPr/>
                    <a:lstStyle/>
                    <a:p>
                      <a:pPr>
                        <a:buNone/>
                      </a:pPr>
                      <a:r>
                        <a:rPr lang="en-US" altLang="en-US" dirty="0">
                          <a:latin typeface="Calibri Light" panose="020F0302020204030204" pitchFamily="34" charset="0"/>
                        </a:rPr>
                        <a:t>2000</a:t>
                      </a:r>
                    </a:p>
                  </a:txBody>
                  <a:tcPr/>
                </a:tc>
                <a:extLst>
                  <a:ext uri="{0D108BD9-81ED-4DB2-BD59-A6C34878D82A}">
                    <a16:rowId xmlns:a16="http://schemas.microsoft.com/office/drawing/2014/main" val="10003"/>
                  </a:ext>
                </a:extLst>
              </a:tr>
            </a:tbl>
          </a:graphicData>
        </a:graphic>
      </p:graphicFrame>
      <p:sp>
        <p:nvSpPr>
          <p:cNvPr id="12" name="Text Box 11"/>
          <p:cNvSpPr txBox="1"/>
          <p:nvPr/>
        </p:nvSpPr>
        <p:spPr>
          <a:xfrm>
            <a:off x="6388733" y="3043555"/>
            <a:ext cx="4406900" cy="3291840"/>
          </a:xfrm>
          <a:prstGeom prst="rect">
            <a:avLst/>
          </a:prstGeom>
          <a:noFill/>
        </p:spPr>
        <p:txBody>
          <a:bodyPr wrap="square" rtlCol="0" anchor="t">
            <a:spAutoFit/>
          </a:bodyPr>
          <a:lstStyle/>
          <a:p>
            <a:r>
              <a:rPr lang="en-US" altLang="en-US" sz="800" dirty="0">
                <a:latin typeface="Calibri Light" panose="020F0302020204030204" pitchFamily="34" charset="0"/>
              </a:rPr>
              <a:t>&gt; </a:t>
            </a:r>
            <a:r>
              <a:rPr lang="en-US" sz="800" dirty="0" err="1">
                <a:latin typeface="Calibri Light" panose="020F0302020204030204" pitchFamily="34" charset="0"/>
              </a:rPr>
              <a:t>dat</a:t>
            </a:r>
            <a:r>
              <a:rPr lang="en-US" sz="800" dirty="0">
                <a:latin typeface="Calibri Light" panose="020F0302020204030204" pitchFamily="34" charset="0"/>
              </a:rPr>
              <a:t> &lt;- </a:t>
            </a:r>
            <a:r>
              <a:rPr lang="en-US" sz="800" dirty="0" err="1">
                <a:latin typeface="Calibri Light" panose="020F0302020204030204" pitchFamily="34" charset="0"/>
              </a:rPr>
              <a:t>data.frame</a:t>
            </a:r>
            <a:r>
              <a:rPr lang="en-US" sz="800" dirty="0">
                <a:latin typeface="Calibri Light" panose="020F0302020204030204" pitchFamily="34" charset="0"/>
              </a:rPr>
              <a:t>(</a:t>
            </a:r>
          </a:p>
          <a:p>
            <a:r>
              <a:rPr lang="en-US" sz="800" dirty="0">
                <a:latin typeface="Calibri Light" panose="020F0302020204030204" pitchFamily="34" charset="0"/>
              </a:rPr>
              <a:t>  "</a:t>
            </a:r>
            <a:r>
              <a:rPr lang="en-US" altLang="en-US" sz="800" dirty="0">
                <a:latin typeface="Calibri Light" panose="020F0302020204030204" pitchFamily="34" charset="0"/>
              </a:rPr>
              <a:t>A</a:t>
            </a:r>
            <a:r>
              <a:rPr lang="en-US" sz="800" dirty="0">
                <a:latin typeface="Calibri Light" panose="020F0302020204030204" pitchFamily="34" charset="0"/>
              </a:rPr>
              <a:t>" = c(</a:t>
            </a:r>
            <a:r>
              <a:rPr lang="en-US" altLang="en-US" sz="800" dirty="0">
                <a:latin typeface="Calibri Light" panose="020F0302020204030204" pitchFamily="34" charset="0"/>
              </a:rPr>
              <a:t>620</a:t>
            </a:r>
            <a:r>
              <a:rPr lang="en-US" sz="800" dirty="0">
                <a:latin typeface="Calibri Light" panose="020F0302020204030204" pitchFamily="34" charset="0"/>
              </a:rPr>
              <a:t>,</a:t>
            </a:r>
            <a:r>
              <a:rPr lang="en-US" altLang="en-US" sz="800" dirty="0">
                <a:latin typeface="Calibri Light" panose="020F0302020204030204" pitchFamily="34" charset="0"/>
              </a:rPr>
              <a:t>610</a:t>
            </a:r>
            <a:r>
              <a:rPr lang="en-US" sz="800" dirty="0">
                <a:latin typeface="Calibri Light" panose="020F0302020204030204" pitchFamily="34" charset="0"/>
              </a:rPr>
              <a:t>),</a:t>
            </a:r>
          </a:p>
          <a:p>
            <a:r>
              <a:rPr lang="en-US" sz="800" dirty="0">
                <a:latin typeface="Calibri Light" panose="020F0302020204030204" pitchFamily="34" charset="0"/>
              </a:rPr>
              <a:t>  "</a:t>
            </a:r>
            <a:r>
              <a:rPr lang="en-US" altLang="en-US" sz="800" dirty="0">
                <a:latin typeface="Calibri Light" panose="020F0302020204030204" pitchFamily="34" charset="0"/>
              </a:rPr>
              <a:t>G</a:t>
            </a:r>
            <a:r>
              <a:rPr lang="en-US" sz="800" dirty="0">
                <a:latin typeface="Calibri Light" panose="020F0302020204030204" pitchFamily="34" charset="0"/>
              </a:rPr>
              <a:t>" = c(</a:t>
            </a:r>
            <a:r>
              <a:rPr lang="en-US" altLang="en-US" sz="800" dirty="0">
                <a:latin typeface="Calibri Light" panose="020F0302020204030204" pitchFamily="34" charset="0"/>
              </a:rPr>
              <a:t>380</a:t>
            </a:r>
            <a:r>
              <a:rPr lang="en-US" sz="800" dirty="0">
                <a:latin typeface="Calibri Light" panose="020F0302020204030204" pitchFamily="34" charset="0"/>
              </a:rPr>
              <a:t>,</a:t>
            </a:r>
            <a:r>
              <a:rPr lang="en-US" altLang="en-US" sz="800" dirty="0">
                <a:latin typeface="Calibri Light" panose="020F0302020204030204" pitchFamily="34" charset="0"/>
              </a:rPr>
              <a:t>390</a:t>
            </a:r>
            <a:r>
              <a:rPr lang="en-US" sz="800" dirty="0">
                <a:latin typeface="Calibri Light" panose="020F0302020204030204" pitchFamily="34" charset="0"/>
              </a:rPr>
              <a:t>),</a:t>
            </a:r>
          </a:p>
          <a:p>
            <a:r>
              <a:rPr lang="en-US" sz="800" dirty="0">
                <a:latin typeface="Calibri Light" panose="020F0302020204030204" pitchFamily="34" charset="0"/>
              </a:rPr>
              <a:t>  </a:t>
            </a:r>
            <a:r>
              <a:rPr lang="en-US" sz="800" dirty="0" err="1">
                <a:latin typeface="Calibri Light" panose="020F0302020204030204" pitchFamily="34" charset="0"/>
              </a:rPr>
              <a:t>row.names</a:t>
            </a:r>
            <a:r>
              <a:rPr lang="en-US" sz="800" dirty="0">
                <a:latin typeface="Calibri Light" panose="020F0302020204030204" pitchFamily="34" charset="0"/>
              </a:rPr>
              <a:t> = c("</a:t>
            </a:r>
            <a:r>
              <a:rPr lang="en-US" altLang="en-US" sz="800" dirty="0">
                <a:latin typeface="Calibri Light" panose="020F0302020204030204" pitchFamily="34" charset="0"/>
              </a:rPr>
              <a:t>Case</a:t>
            </a:r>
            <a:r>
              <a:rPr lang="en-US" sz="800" dirty="0">
                <a:latin typeface="Calibri Light" panose="020F0302020204030204" pitchFamily="34" charset="0"/>
              </a:rPr>
              <a:t>", "</a:t>
            </a:r>
            <a:r>
              <a:rPr lang="en-US" altLang="en-US" sz="800" dirty="0">
                <a:latin typeface="Calibri Light" panose="020F0302020204030204" pitchFamily="34" charset="0"/>
              </a:rPr>
              <a:t>Control</a:t>
            </a:r>
            <a:r>
              <a:rPr lang="en-US" sz="800" dirty="0">
                <a:latin typeface="Calibri Light" panose="020F0302020204030204" pitchFamily="34" charset="0"/>
              </a:rPr>
              <a:t>"),</a:t>
            </a:r>
          </a:p>
          <a:p>
            <a:r>
              <a:rPr lang="en-US" sz="800" dirty="0">
                <a:latin typeface="Calibri Light" panose="020F0302020204030204" pitchFamily="34" charset="0"/>
              </a:rPr>
              <a:t>  </a:t>
            </a:r>
            <a:r>
              <a:rPr lang="en-US" sz="800" dirty="0" err="1">
                <a:latin typeface="Calibri Light" panose="020F0302020204030204" pitchFamily="34" charset="0"/>
              </a:rPr>
              <a:t>stringsAsFactors</a:t>
            </a:r>
            <a:r>
              <a:rPr lang="en-US" sz="800" dirty="0">
                <a:latin typeface="Calibri Light" panose="020F0302020204030204" pitchFamily="34" charset="0"/>
              </a:rPr>
              <a:t> = FALSE</a:t>
            </a:r>
          </a:p>
          <a:p>
            <a:r>
              <a:rPr lang="en-US" sz="800" dirty="0">
                <a:latin typeface="Calibri Light" panose="020F0302020204030204" pitchFamily="34" charset="0"/>
              </a:rPr>
              <a:t>)</a:t>
            </a:r>
          </a:p>
          <a:p>
            <a:r>
              <a:rPr lang="en-US" sz="800" dirty="0" err="1">
                <a:latin typeface="Calibri Light" panose="020F0302020204030204" pitchFamily="34" charset="0"/>
              </a:rPr>
              <a:t>colnames</a:t>
            </a:r>
            <a:r>
              <a:rPr lang="en-US" sz="800" dirty="0">
                <a:latin typeface="Calibri Light" panose="020F0302020204030204" pitchFamily="34" charset="0"/>
              </a:rPr>
              <a:t>(</a:t>
            </a:r>
            <a:r>
              <a:rPr lang="en-US" sz="800" dirty="0" err="1">
                <a:latin typeface="Calibri Light" panose="020F0302020204030204" pitchFamily="34" charset="0"/>
              </a:rPr>
              <a:t>dat</a:t>
            </a:r>
            <a:r>
              <a:rPr lang="en-US" sz="800" dirty="0">
                <a:latin typeface="Calibri Light" panose="020F0302020204030204" pitchFamily="34" charset="0"/>
              </a:rPr>
              <a:t>) &lt;- c("</a:t>
            </a:r>
            <a:r>
              <a:rPr lang="en-US" altLang="en-US" sz="800" dirty="0">
                <a:latin typeface="Calibri Light" panose="020F0302020204030204" pitchFamily="34" charset="0"/>
              </a:rPr>
              <a:t>C</a:t>
            </a:r>
            <a:r>
              <a:rPr lang="en-US" sz="800" dirty="0">
                <a:latin typeface="Calibri Light" panose="020F0302020204030204" pitchFamily="34" charset="0"/>
              </a:rPr>
              <a:t>", "</a:t>
            </a:r>
            <a:r>
              <a:rPr lang="en-US" altLang="en-US" sz="800" dirty="0">
                <a:latin typeface="Calibri Light" panose="020F0302020204030204" pitchFamily="34" charset="0"/>
              </a:rPr>
              <a:t>T</a:t>
            </a:r>
            <a:r>
              <a:rPr lang="en-US" sz="800" dirty="0">
                <a:latin typeface="Calibri Light" panose="020F0302020204030204" pitchFamily="34" charset="0"/>
              </a:rPr>
              <a:t>")</a:t>
            </a:r>
          </a:p>
          <a:p>
            <a:r>
              <a:rPr lang="en-US" sz="800" dirty="0">
                <a:latin typeface="Calibri Light" panose="020F0302020204030204" pitchFamily="34" charset="0"/>
              </a:rPr>
              <a:t>&gt; </a:t>
            </a:r>
            <a:r>
              <a:rPr lang="en-US" sz="800" dirty="0" err="1">
                <a:latin typeface="Calibri Light" panose="020F0302020204030204" pitchFamily="34" charset="0"/>
              </a:rPr>
              <a:t>chisq.test</a:t>
            </a:r>
            <a:r>
              <a:rPr lang="en-US" sz="800" dirty="0">
                <a:latin typeface="Calibri Light" panose="020F0302020204030204" pitchFamily="34" charset="0"/>
              </a:rPr>
              <a:t>(</a:t>
            </a:r>
            <a:r>
              <a:rPr lang="en-US" sz="800" dirty="0" err="1">
                <a:latin typeface="Calibri Light" panose="020F0302020204030204" pitchFamily="34" charset="0"/>
              </a:rPr>
              <a:t>dat</a:t>
            </a:r>
            <a:r>
              <a:rPr lang="en-US" sz="800" dirty="0">
                <a:latin typeface="Calibri Light" panose="020F0302020204030204" pitchFamily="34" charset="0"/>
              </a:rPr>
              <a:t>)</a:t>
            </a:r>
          </a:p>
          <a:p>
            <a:endParaRPr lang="en-US" sz="800" dirty="0">
              <a:latin typeface="Calibri Light" panose="020F0302020204030204" pitchFamily="34" charset="0"/>
            </a:endParaRPr>
          </a:p>
          <a:p>
            <a:r>
              <a:rPr lang="en-US" sz="800" dirty="0">
                <a:latin typeface="Calibri Light" panose="020F0302020204030204" pitchFamily="34" charset="0"/>
              </a:rPr>
              <a:t>	Pearson's Chi-squared test with Yates' continuity correction</a:t>
            </a:r>
          </a:p>
          <a:p>
            <a:endParaRPr lang="en-US" sz="800" dirty="0">
              <a:latin typeface="Calibri Light" panose="020F0302020204030204" pitchFamily="34" charset="0"/>
            </a:endParaRPr>
          </a:p>
          <a:p>
            <a:r>
              <a:rPr lang="en-US" sz="800" dirty="0">
                <a:latin typeface="Calibri Light" panose="020F0302020204030204" pitchFamily="34" charset="0"/>
              </a:rPr>
              <a:t>data:  </a:t>
            </a:r>
            <a:r>
              <a:rPr lang="en-US" sz="800" dirty="0" err="1">
                <a:latin typeface="Calibri Light" panose="020F0302020204030204" pitchFamily="34" charset="0"/>
              </a:rPr>
              <a:t>dat</a:t>
            </a:r>
            <a:endParaRPr lang="en-US" sz="800" dirty="0">
              <a:latin typeface="Calibri Light" panose="020F0302020204030204" pitchFamily="34" charset="0"/>
            </a:endParaRPr>
          </a:p>
          <a:p>
            <a:r>
              <a:rPr lang="en-US" sz="800" dirty="0">
                <a:latin typeface="Calibri Light" panose="020F0302020204030204" pitchFamily="34" charset="0"/>
              </a:rPr>
              <a:t>X-squared = 0.17105, </a:t>
            </a:r>
            <a:r>
              <a:rPr lang="en-US" sz="800" dirty="0" err="1">
                <a:latin typeface="Calibri Light" panose="020F0302020204030204" pitchFamily="34" charset="0"/>
              </a:rPr>
              <a:t>df</a:t>
            </a:r>
            <a:r>
              <a:rPr lang="en-US" sz="800" dirty="0">
                <a:latin typeface="Calibri Light" panose="020F0302020204030204" pitchFamily="34" charset="0"/>
              </a:rPr>
              <a:t> = 1, p-value =</a:t>
            </a:r>
            <a:r>
              <a:rPr lang="en-US" sz="800" b="1" dirty="0">
                <a:latin typeface="Calibri Light" panose="020F0302020204030204" pitchFamily="34" charset="0"/>
              </a:rPr>
              <a:t> 0.6792</a:t>
            </a:r>
            <a:endParaRPr lang="en-US" sz="800" dirty="0">
              <a:latin typeface="Calibri Light" panose="020F0302020204030204" pitchFamily="34" charset="0"/>
            </a:endParaRPr>
          </a:p>
          <a:p>
            <a:endParaRPr lang="en-US" sz="800" dirty="0">
              <a:latin typeface="Calibri Light" panose="020F0302020204030204" pitchFamily="34" charset="0"/>
            </a:endParaRPr>
          </a:p>
          <a:p>
            <a:r>
              <a:rPr lang="en-US" sz="800" dirty="0">
                <a:latin typeface="Calibri Light" panose="020F0302020204030204" pitchFamily="34" charset="0"/>
              </a:rPr>
              <a:t>&gt; </a:t>
            </a:r>
            <a:r>
              <a:rPr lang="en-US" sz="800" dirty="0" err="1">
                <a:latin typeface="Calibri Light" panose="020F0302020204030204" pitchFamily="34" charset="0"/>
              </a:rPr>
              <a:t>fisher.test</a:t>
            </a:r>
            <a:r>
              <a:rPr lang="en-US" sz="800" dirty="0">
                <a:latin typeface="Calibri Light" panose="020F0302020204030204" pitchFamily="34" charset="0"/>
              </a:rPr>
              <a:t>(</a:t>
            </a:r>
            <a:r>
              <a:rPr lang="en-US" sz="800" dirty="0" err="1">
                <a:latin typeface="Calibri Light" panose="020F0302020204030204" pitchFamily="34" charset="0"/>
              </a:rPr>
              <a:t>dat</a:t>
            </a:r>
            <a:r>
              <a:rPr lang="en-US" sz="800" dirty="0">
                <a:latin typeface="Calibri Light" panose="020F0302020204030204" pitchFamily="34" charset="0"/>
              </a:rPr>
              <a:t>)</a:t>
            </a:r>
          </a:p>
          <a:p>
            <a:endParaRPr lang="en-US" sz="800" dirty="0">
              <a:latin typeface="Calibri Light" panose="020F0302020204030204" pitchFamily="34" charset="0"/>
            </a:endParaRPr>
          </a:p>
          <a:p>
            <a:r>
              <a:rPr lang="en-US" sz="800" dirty="0">
                <a:latin typeface="Calibri Light" panose="020F0302020204030204" pitchFamily="34" charset="0"/>
              </a:rPr>
              <a:t>	Fisher's Exact Test for Count Data</a:t>
            </a:r>
          </a:p>
          <a:p>
            <a:endParaRPr lang="en-US" sz="800" dirty="0">
              <a:latin typeface="Calibri Light" panose="020F0302020204030204" pitchFamily="34" charset="0"/>
            </a:endParaRPr>
          </a:p>
          <a:p>
            <a:r>
              <a:rPr lang="en-US" sz="800" dirty="0">
                <a:latin typeface="Calibri Light" panose="020F0302020204030204" pitchFamily="34" charset="0"/>
              </a:rPr>
              <a:t>data:  </a:t>
            </a:r>
            <a:r>
              <a:rPr lang="en-US" sz="800" dirty="0" err="1">
                <a:latin typeface="Calibri Light" panose="020F0302020204030204" pitchFamily="34" charset="0"/>
              </a:rPr>
              <a:t>dat</a:t>
            </a:r>
            <a:endParaRPr lang="en-US" sz="800" dirty="0">
              <a:latin typeface="Calibri Light" panose="020F0302020204030204" pitchFamily="34" charset="0"/>
            </a:endParaRPr>
          </a:p>
          <a:p>
            <a:r>
              <a:rPr lang="en-US" sz="800" dirty="0">
                <a:latin typeface="Calibri Light" panose="020F0302020204030204" pitchFamily="34" charset="0"/>
              </a:rPr>
              <a:t>p-value =</a:t>
            </a:r>
            <a:r>
              <a:rPr lang="en-US" sz="800" b="1" dirty="0">
                <a:latin typeface="Calibri Light" panose="020F0302020204030204" pitchFamily="34" charset="0"/>
              </a:rPr>
              <a:t> 0.6792</a:t>
            </a:r>
            <a:endParaRPr lang="en-US" sz="800" dirty="0">
              <a:latin typeface="Calibri Light" panose="020F0302020204030204" pitchFamily="34" charset="0"/>
            </a:endParaRPr>
          </a:p>
          <a:p>
            <a:r>
              <a:rPr lang="en-US" sz="800" dirty="0">
                <a:latin typeface="Calibri Light" panose="020F0302020204030204" pitchFamily="34" charset="0"/>
              </a:rPr>
              <a:t>alternative hypothesis: true odds ratio is not equal to 1</a:t>
            </a:r>
          </a:p>
          <a:p>
            <a:r>
              <a:rPr lang="en-US" sz="800" dirty="0">
                <a:latin typeface="Calibri Light" panose="020F0302020204030204" pitchFamily="34" charset="0"/>
              </a:rPr>
              <a:t>95 percent confidence interval:</a:t>
            </a:r>
          </a:p>
          <a:p>
            <a:r>
              <a:rPr lang="en-US" sz="800" dirty="0">
                <a:latin typeface="Calibri Light" panose="020F0302020204030204" pitchFamily="34" charset="0"/>
              </a:rPr>
              <a:t> 0.8676031 1.2542032</a:t>
            </a:r>
          </a:p>
          <a:p>
            <a:r>
              <a:rPr lang="en-US" sz="800" dirty="0">
                <a:latin typeface="Calibri Light" panose="020F0302020204030204" pitchFamily="34" charset="0"/>
              </a:rPr>
              <a:t>sample estimates:</a:t>
            </a:r>
          </a:p>
          <a:p>
            <a:r>
              <a:rPr lang="en-US" sz="800" dirty="0">
                <a:latin typeface="Calibri Light" panose="020F0302020204030204" pitchFamily="34" charset="0"/>
              </a:rPr>
              <a:t>odds ratio </a:t>
            </a:r>
          </a:p>
          <a:p>
            <a:r>
              <a:rPr lang="en-US" sz="800" dirty="0">
                <a:latin typeface="Calibri Light" panose="020F0302020204030204" pitchFamily="34" charset="0"/>
              </a:rPr>
              <a:t>  1.043142 </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266125" y="524436"/>
            <a:ext cx="5296796" cy="5771094"/>
          </a:xfrm>
          <a:prstGeom prst="rect">
            <a:avLst/>
          </a:prstGeom>
        </p:spPr>
      </p:pic>
      <p:pic>
        <p:nvPicPr>
          <p:cNvPr id="4" name="Picture 3"/>
          <p:cNvPicPr>
            <a:picLocks noChangeAspect="1"/>
          </p:cNvPicPr>
          <p:nvPr/>
        </p:nvPicPr>
        <p:blipFill>
          <a:blip r:embed="rId3"/>
          <a:srcRect l="16819" r="9747"/>
          <a:stretch>
            <a:fillRect/>
          </a:stretch>
        </p:blipFill>
        <p:spPr>
          <a:xfrm>
            <a:off x="1670574" y="133704"/>
            <a:ext cx="3608230" cy="6551983"/>
          </a:xfrm>
          <a:prstGeom prst="rect">
            <a:avLst/>
          </a:prstGeom>
        </p:spPr>
      </p:pic>
      <p:sp>
        <p:nvSpPr>
          <p:cNvPr id="3" name="Text Box 2"/>
          <p:cNvSpPr txBox="1"/>
          <p:nvPr/>
        </p:nvSpPr>
        <p:spPr>
          <a:xfrm>
            <a:off x="5650518" y="6407332"/>
            <a:ext cx="4912403" cy="287899"/>
          </a:xfrm>
          <a:prstGeom prst="rect">
            <a:avLst/>
          </a:prstGeom>
          <a:noFill/>
        </p:spPr>
        <p:txBody>
          <a:bodyPr wrap="square" rtlCol="0" anchor="t">
            <a:spAutoFit/>
          </a:bodyPr>
          <a:lstStyle/>
          <a:p>
            <a:r>
              <a:rPr lang="en-US" sz="1271" dirty="0">
                <a:latin typeface="Calibri Light" panose="020F0302020204030204" pitchFamily="34" charset="0"/>
              </a:rPr>
              <a:t>https://www.ncbi.nlm.nih.gov/nuccore/806904736</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9664" y="291782"/>
            <a:ext cx="10515600" cy="641668"/>
          </a:xfrm>
        </p:spPr>
        <p:txBody>
          <a:bodyPr>
            <a:normAutofit fontScale="90000"/>
          </a:bodyPr>
          <a:lstStyle/>
          <a:p>
            <a:pPr algn="ctr"/>
            <a:r>
              <a:rPr lang="vi-VN" altLang="en-US" dirty="0">
                <a:sym typeface="+mn-ea"/>
              </a:rPr>
              <a:t>Chi-</a:t>
            </a:r>
            <a:r>
              <a:rPr lang="en-US" altLang="en-US" dirty="0">
                <a:sym typeface="+mn-ea"/>
              </a:rPr>
              <a:t>square test for Allelic Association</a:t>
            </a:r>
            <a:endParaRPr lang="en-US" altLang="en-US" dirty="0"/>
          </a:p>
        </p:txBody>
      </p:sp>
      <p:graphicFrame>
        <p:nvGraphicFramePr>
          <p:cNvPr id="3" name="Table 2"/>
          <p:cNvGraphicFramePr/>
          <p:nvPr/>
        </p:nvGraphicFramePr>
        <p:xfrm>
          <a:off x="567055" y="1322705"/>
          <a:ext cx="4505960" cy="1508760"/>
        </p:xfrm>
        <a:graphic>
          <a:graphicData uri="http://schemas.openxmlformats.org/drawingml/2006/table">
            <a:tbl>
              <a:tblPr firstRow="1" bandRow="1">
                <a:tableStyleId>{5C22544A-7EE6-4342-B048-85BDC9FD1C3A}</a:tableStyleId>
              </a:tblPr>
              <a:tblGrid>
                <a:gridCol w="1126490">
                  <a:extLst>
                    <a:ext uri="{9D8B030D-6E8A-4147-A177-3AD203B41FA5}">
                      <a16:colId xmlns:a16="http://schemas.microsoft.com/office/drawing/2014/main" val="20000"/>
                    </a:ext>
                  </a:extLst>
                </a:gridCol>
                <a:gridCol w="1126490">
                  <a:extLst>
                    <a:ext uri="{9D8B030D-6E8A-4147-A177-3AD203B41FA5}">
                      <a16:colId xmlns:a16="http://schemas.microsoft.com/office/drawing/2014/main" val="20001"/>
                    </a:ext>
                  </a:extLst>
                </a:gridCol>
                <a:gridCol w="1126490">
                  <a:extLst>
                    <a:ext uri="{9D8B030D-6E8A-4147-A177-3AD203B41FA5}">
                      <a16:colId xmlns:a16="http://schemas.microsoft.com/office/drawing/2014/main" val="20002"/>
                    </a:ext>
                  </a:extLst>
                </a:gridCol>
                <a:gridCol w="1126490">
                  <a:extLst>
                    <a:ext uri="{9D8B030D-6E8A-4147-A177-3AD203B41FA5}">
                      <a16:colId xmlns:a16="http://schemas.microsoft.com/office/drawing/2014/main" val="20003"/>
                    </a:ext>
                  </a:extLst>
                </a:gridCol>
              </a:tblGrid>
              <a:tr h="381000">
                <a:tc>
                  <a:txBody>
                    <a:bodyPr/>
                    <a:lstStyle/>
                    <a:p>
                      <a:pPr>
                        <a:buNone/>
                      </a:pPr>
                      <a:r>
                        <a:rPr lang="en-US" altLang="en-US" dirty="0">
                          <a:latin typeface="Calibri Light" panose="020F0302020204030204" pitchFamily="34" charset="0"/>
                        </a:rPr>
                        <a:t>Chr1-10</a:t>
                      </a:r>
                    </a:p>
                  </a:txBody>
                  <a:tcPr/>
                </a:tc>
                <a:tc>
                  <a:txBody>
                    <a:bodyPr/>
                    <a:lstStyle/>
                    <a:p>
                      <a:pPr>
                        <a:buNone/>
                      </a:pPr>
                      <a:r>
                        <a:rPr lang="en-US" altLang="en-US" dirty="0">
                          <a:latin typeface="Calibri Light" panose="020F0302020204030204" pitchFamily="34" charset="0"/>
                        </a:rPr>
                        <a:t>C</a:t>
                      </a:r>
                    </a:p>
                  </a:txBody>
                  <a:tcPr/>
                </a:tc>
                <a:tc>
                  <a:txBody>
                    <a:bodyPr/>
                    <a:lstStyle/>
                    <a:p>
                      <a:pPr>
                        <a:buNone/>
                      </a:pPr>
                      <a:r>
                        <a:rPr lang="en-US" altLang="en-US" dirty="0">
                          <a:latin typeface="Calibri Light" panose="020F0302020204030204" pitchFamily="34" charset="0"/>
                        </a:rPr>
                        <a:t>T</a:t>
                      </a:r>
                    </a:p>
                  </a:txBody>
                  <a:tcPr/>
                </a:tc>
                <a:tc>
                  <a:txBody>
                    <a:bodyPr/>
                    <a:lstStyle/>
                    <a:p>
                      <a:pPr>
                        <a:buNone/>
                      </a:pPr>
                      <a:r>
                        <a:rPr lang="en-US" altLang="en-US" dirty="0">
                          <a:latin typeface="Calibri Light" panose="020F0302020204030204" pitchFamily="34" charset="0"/>
                        </a:rPr>
                        <a:t>Total</a:t>
                      </a:r>
                    </a:p>
                  </a:txBody>
                  <a:tcPr/>
                </a:tc>
                <a:extLst>
                  <a:ext uri="{0D108BD9-81ED-4DB2-BD59-A6C34878D82A}">
                    <a16:rowId xmlns:a16="http://schemas.microsoft.com/office/drawing/2014/main" val="10000"/>
                  </a:ext>
                </a:extLst>
              </a:tr>
              <a:tr h="347345">
                <a:tc>
                  <a:txBody>
                    <a:bodyPr/>
                    <a:lstStyle/>
                    <a:p>
                      <a:pPr>
                        <a:buNone/>
                      </a:pPr>
                      <a:r>
                        <a:rPr lang="en-US" altLang="en-US" dirty="0">
                          <a:latin typeface="Calibri Light" panose="020F0302020204030204" pitchFamily="34" charset="0"/>
                        </a:rPr>
                        <a:t>Case</a:t>
                      </a:r>
                    </a:p>
                  </a:txBody>
                  <a:tcPr/>
                </a:tc>
                <a:tc>
                  <a:txBody>
                    <a:bodyPr/>
                    <a:lstStyle/>
                    <a:p>
                      <a:pPr>
                        <a:buNone/>
                      </a:pPr>
                      <a:r>
                        <a:rPr lang="en-US" altLang="en-US" dirty="0">
                          <a:latin typeface="Calibri Light" panose="020F0302020204030204" pitchFamily="34" charset="0"/>
                        </a:rPr>
                        <a:t>620</a:t>
                      </a:r>
                    </a:p>
                  </a:txBody>
                  <a:tcPr/>
                </a:tc>
                <a:tc>
                  <a:txBody>
                    <a:bodyPr/>
                    <a:lstStyle/>
                    <a:p>
                      <a:pPr>
                        <a:buNone/>
                      </a:pPr>
                      <a:r>
                        <a:rPr lang="en-US" altLang="en-US" dirty="0">
                          <a:latin typeface="Calibri Light" panose="020F0302020204030204" pitchFamily="34" charset="0"/>
                        </a:rPr>
                        <a:t>380</a:t>
                      </a:r>
                    </a:p>
                  </a:txBody>
                  <a:tcPr/>
                </a:tc>
                <a:tc>
                  <a:txBody>
                    <a:bodyPr/>
                    <a:lstStyle/>
                    <a:p>
                      <a:pPr>
                        <a:buNone/>
                      </a:pPr>
                      <a:r>
                        <a:rPr lang="en-US" altLang="en-US" dirty="0">
                          <a:latin typeface="Calibri Light" panose="020F0302020204030204" pitchFamily="34" charset="0"/>
                        </a:rPr>
                        <a:t>1000</a:t>
                      </a:r>
                    </a:p>
                  </a:txBody>
                  <a:tcPr/>
                </a:tc>
                <a:extLst>
                  <a:ext uri="{0D108BD9-81ED-4DB2-BD59-A6C34878D82A}">
                    <a16:rowId xmlns:a16="http://schemas.microsoft.com/office/drawing/2014/main" val="10001"/>
                  </a:ext>
                </a:extLst>
              </a:tr>
              <a:tr h="381000">
                <a:tc>
                  <a:txBody>
                    <a:bodyPr/>
                    <a:lstStyle/>
                    <a:p>
                      <a:pPr>
                        <a:buNone/>
                      </a:pPr>
                      <a:r>
                        <a:rPr lang="en-US" altLang="en-US" dirty="0">
                          <a:latin typeface="Calibri Light" panose="020F0302020204030204" pitchFamily="34" charset="0"/>
                        </a:rPr>
                        <a:t>Control</a:t>
                      </a:r>
                    </a:p>
                  </a:txBody>
                  <a:tcPr/>
                </a:tc>
                <a:tc>
                  <a:txBody>
                    <a:bodyPr/>
                    <a:lstStyle/>
                    <a:p>
                      <a:pPr>
                        <a:buNone/>
                      </a:pPr>
                      <a:r>
                        <a:rPr lang="en-US" altLang="en-US" dirty="0">
                          <a:latin typeface="Calibri Light" panose="020F0302020204030204" pitchFamily="34" charset="0"/>
                        </a:rPr>
                        <a:t>490</a:t>
                      </a:r>
                    </a:p>
                  </a:txBody>
                  <a:tcPr/>
                </a:tc>
                <a:tc>
                  <a:txBody>
                    <a:bodyPr/>
                    <a:lstStyle/>
                    <a:p>
                      <a:pPr>
                        <a:buNone/>
                      </a:pPr>
                      <a:r>
                        <a:rPr lang="en-US" altLang="en-US" dirty="0">
                          <a:latin typeface="Calibri Light" panose="020F0302020204030204" pitchFamily="34" charset="0"/>
                        </a:rPr>
                        <a:t>510</a:t>
                      </a:r>
                    </a:p>
                  </a:txBody>
                  <a:tcPr/>
                </a:tc>
                <a:tc>
                  <a:txBody>
                    <a:bodyPr/>
                    <a:lstStyle/>
                    <a:p>
                      <a:pPr>
                        <a:buNone/>
                      </a:pPr>
                      <a:r>
                        <a:rPr lang="en-US" altLang="en-US" dirty="0">
                          <a:latin typeface="Calibri Light" panose="020F0302020204030204" pitchFamily="34" charset="0"/>
                        </a:rPr>
                        <a:t>1000</a:t>
                      </a:r>
                    </a:p>
                  </a:txBody>
                  <a:tcPr/>
                </a:tc>
                <a:extLst>
                  <a:ext uri="{0D108BD9-81ED-4DB2-BD59-A6C34878D82A}">
                    <a16:rowId xmlns:a16="http://schemas.microsoft.com/office/drawing/2014/main" val="10002"/>
                  </a:ext>
                </a:extLst>
              </a:tr>
              <a:tr h="381000">
                <a:tc>
                  <a:txBody>
                    <a:bodyPr/>
                    <a:lstStyle/>
                    <a:p>
                      <a:pPr>
                        <a:buNone/>
                      </a:pPr>
                      <a:r>
                        <a:rPr lang="en-US" altLang="en-US" dirty="0">
                          <a:latin typeface="Calibri Light" panose="020F0302020204030204" pitchFamily="34" charset="0"/>
                        </a:rPr>
                        <a:t>Total</a:t>
                      </a:r>
                    </a:p>
                  </a:txBody>
                  <a:tcPr/>
                </a:tc>
                <a:tc>
                  <a:txBody>
                    <a:bodyPr/>
                    <a:lstStyle/>
                    <a:p>
                      <a:pPr>
                        <a:buNone/>
                      </a:pPr>
                      <a:r>
                        <a:rPr lang="en-US" altLang="en-US" dirty="0">
                          <a:latin typeface="Calibri Light" panose="020F0302020204030204" pitchFamily="34" charset="0"/>
                        </a:rPr>
                        <a:t>1110</a:t>
                      </a:r>
                    </a:p>
                  </a:txBody>
                  <a:tcPr/>
                </a:tc>
                <a:tc>
                  <a:txBody>
                    <a:bodyPr/>
                    <a:lstStyle/>
                    <a:p>
                      <a:pPr>
                        <a:buNone/>
                      </a:pPr>
                      <a:r>
                        <a:rPr lang="en-US" altLang="en-US" dirty="0">
                          <a:latin typeface="Calibri Light" panose="020F0302020204030204" pitchFamily="34" charset="0"/>
                        </a:rPr>
                        <a:t>890</a:t>
                      </a:r>
                    </a:p>
                  </a:txBody>
                  <a:tcPr/>
                </a:tc>
                <a:tc>
                  <a:txBody>
                    <a:bodyPr/>
                    <a:lstStyle/>
                    <a:p>
                      <a:pPr>
                        <a:buNone/>
                      </a:pPr>
                      <a:r>
                        <a:rPr lang="en-US" altLang="en-US" dirty="0">
                          <a:latin typeface="Calibri Light" panose="020F0302020204030204" pitchFamily="34" charset="0"/>
                        </a:rPr>
                        <a:t>2000</a:t>
                      </a:r>
                    </a:p>
                  </a:txBody>
                  <a:tcPr/>
                </a:tc>
                <a:extLst>
                  <a:ext uri="{0D108BD9-81ED-4DB2-BD59-A6C34878D82A}">
                    <a16:rowId xmlns:a16="http://schemas.microsoft.com/office/drawing/2014/main" val="10003"/>
                  </a:ext>
                </a:extLst>
              </a:tr>
            </a:tbl>
          </a:graphicData>
        </a:graphic>
      </p:graphicFrame>
      <p:pic>
        <p:nvPicPr>
          <p:cNvPr id="9" name="Picture 8"/>
          <p:cNvPicPr>
            <a:picLocks noChangeAspect="1"/>
          </p:cNvPicPr>
          <p:nvPr/>
        </p:nvPicPr>
        <p:blipFill>
          <a:blip r:embed="rId2"/>
          <a:stretch>
            <a:fillRect/>
          </a:stretch>
        </p:blipFill>
        <p:spPr>
          <a:xfrm>
            <a:off x="2580640" y="3105150"/>
            <a:ext cx="7266940" cy="1819275"/>
          </a:xfrm>
          <a:prstGeom prst="rect">
            <a:avLst/>
          </a:prstGeom>
        </p:spPr>
      </p:pic>
      <p:sp>
        <p:nvSpPr>
          <p:cNvPr id="10" name="Text Box 9"/>
          <p:cNvSpPr txBox="1"/>
          <p:nvPr/>
        </p:nvSpPr>
        <p:spPr>
          <a:xfrm>
            <a:off x="405765" y="6389370"/>
            <a:ext cx="7131050" cy="306705"/>
          </a:xfrm>
          <a:prstGeom prst="rect">
            <a:avLst/>
          </a:prstGeom>
          <a:noFill/>
        </p:spPr>
        <p:txBody>
          <a:bodyPr wrap="square" rtlCol="0" anchor="t">
            <a:spAutoFit/>
          </a:bodyPr>
          <a:lstStyle/>
          <a:p>
            <a:r>
              <a:rPr lang="en-US" sz="1400" dirty="0">
                <a:latin typeface="Calibri Light" panose="020F0302020204030204" pitchFamily="34" charset="0"/>
              </a:rPr>
              <a:t>https://statsandr.com/blog/fisher-s-exact-test-in-r-independence-test-for-a-small-sample/</a:t>
            </a:r>
          </a:p>
        </p:txBody>
      </p:sp>
      <p:graphicFrame>
        <p:nvGraphicFramePr>
          <p:cNvPr id="11" name="Table 10"/>
          <p:cNvGraphicFramePr/>
          <p:nvPr/>
        </p:nvGraphicFramePr>
        <p:xfrm>
          <a:off x="6094095" y="1322705"/>
          <a:ext cx="5092700" cy="1524000"/>
        </p:xfrm>
        <a:graphic>
          <a:graphicData uri="http://schemas.openxmlformats.org/drawingml/2006/table">
            <a:tbl>
              <a:tblPr firstRow="1" bandRow="1">
                <a:tableStyleId>{5C22544A-7EE6-4342-B048-85BDC9FD1C3A}</a:tableStyleId>
              </a:tblPr>
              <a:tblGrid>
                <a:gridCol w="1273175">
                  <a:extLst>
                    <a:ext uri="{9D8B030D-6E8A-4147-A177-3AD203B41FA5}">
                      <a16:colId xmlns:a16="http://schemas.microsoft.com/office/drawing/2014/main" val="20000"/>
                    </a:ext>
                  </a:extLst>
                </a:gridCol>
                <a:gridCol w="1273175">
                  <a:extLst>
                    <a:ext uri="{9D8B030D-6E8A-4147-A177-3AD203B41FA5}">
                      <a16:colId xmlns:a16="http://schemas.microsoft.com/office/drawing/2014/main" val="20001"/>
                    </a:ext>
                  </a:extLst>
                </a:gridCol>
                <a:gridCol w="1273175">
                  <a:extLst>
                    <a:ext uri="{9D8B030D-6E8A-4147-A177-3AD203B41FA5}">
                      <a16:colId xmlns:a16="http://schemas.microsoft.com/office/drawing/2014/main" val="20002"/>
                    </a:ext>
                  </a:extLst>
                </a:gridCol>
                <a:gridCol w="1273175">
                  <a:extLst>
                    <a:ext uri="{9D8B030D-6E8A-4147-A177-3AD203B41FA5}">
                      <a16:colId xmlns:a16="http://schemas.microsoft.com/office/drawing/2014/main" val="20003"/>
                    </a:ext>
                  </a:extLst>
                </a:gridCol>
              </a:tblGrid>
              <a:tr h="381000">
                <a:tc>
                  <a:txBody>
                    <a:bodyPr/>
                    <a:lstStyle/>
                    <a:p>
                      <a:pPr>
                        <a:buNone/>
                      </a:pPr>
                      <a:r>
                        <a:rPr lang="en-US" altLang="en-US" dirty="0">
                          <a:latin typeface="Calibri Light" panose="020F0302020204030204" pitchFamily="34" charset="0"/>
                        </a:rPr>
                        <a:t>Chr1-20</a:t>
                      </a:r>
                    </a:p>
                  </a:txBody>
                  <a:tcPr/>
                </a:tc>
                <a:tc>
                  <a:txBody>
                    <a:bodyPr/>
                    <a:lstStyle/>
                    <a:p>
                      <a:pPr>
                        <a:buNone/>
                      </a:pPr>
                      <a:r>
                        <a:rPr lang="en-US" altLang="en-US" dirty="0">
                          <a:latin typeface="Calibri Light" panose="020F0302020204030204" pitchFamily="34" charset="0"/>
                        </a:rPr>
                        <a:t>A</a:t>
                      </a:r>
                    </a:p>
                  </a:txBody>
                  <a:tcPr/>
                </a:tc>
                <a:tc>
                  <a:txBody>
                    <a:bodyPr/>
                    <a:lstStyle/>
                    <a:p>
                      <a:pPr>
                        <a:buNone/>
                      </a:pPr>
                      <a:r>
                        <a:rPr lang="en-US" altLang="en-US" dirty="0">
                          <a:latin typeface="Calibri Light" panose="020F0302020204030204" pitchFamily="34" charset="0"/>
                        </a:rPr>
                        <a:t>G</a:t>
                      </a:r>
                    </a:p>
                  </a:txBody>
                  <a:tcPr/>
                </a:tc>
                <a:tc>
                  <a:txBody>
                    <a:bodyPr/>
                    <a:lstStyle/>
                    <a:p>
                      <a:pPr>
                        <a:buNone/>
                      </a:pPr>
                      <a:r>
                        <a:rPr lang="en-US" altLang="en-US" dirty="0">
                          <a:latin typeface="Calibri Light" panose="020F0302020204030204" pitchFamily="34" charset="0"/>
                        </a:rPr>
                        <a:t>Total</a:t>
                      </a:r>
                    </a:p>
                  </a:txBody>
                  <a:tcPr/>
                </a:tc>
                <a:extLst>
                  <a:ext uri="{0D108BD9-81ED-4DB2-BD59-A6C34878D82A}">
                    <a16:rowId xmlns:a16="http://schemas.microsoft.com/office/drawing/2014/main" val="10000"/>
                  </a:ext>
                </a:extLst>
              </a:tr>
              <a:tr h="381000">
                <a:tc>
                  <a:txBody>
                    <a:bodyPr/>
                    <a:lstStyle/>
                    <a:p>
                      <a:pPr>
                        <a:buNone/>
                      </a:pPr>
                      <a:r>
                        <a:rPr lang="en-US" altLang="en-US" dirty="0">
                          <a:latin typeface="Calibri Light" panose="020F0302020204030204" pitchFamily="34" charset="0"/>
                        </a:rPr>
                        <a:t>Case</a:t>
                      </a:r>
                    </a:p>
                  </a:txBody>
                  <a:tcPr/>
                </a:tc>
                <a:tc>
                  <a:txBody>
                    <a:bodyPr/>
                    <a:lstStyle/>
                    <a:p>
                      <a:pPr>
                        <a:buNone/>
                      </a:pPr>
                      <a:r>
                        <a:rPr lang="en-US" altLang="en-US" dirty="0">
                          <a:latin typeface="Calibri Light" panose="020F0302020204030204" pitchFamily="34" charset="0"/>
                        </a:rPr>
                        <a:t>620</a:t>
                      </a:r>
                    </a:p>
                  </a:txBody>
                  <a:tcPr/>
                </a:tc>
                <a:tc>
                  <a:txBody>
                    <a:bodyPr/>
                    <a:lstStyle/>
                    <a:p>
                      <a:pPr>
                        <a:buNone/>
                      </a:pPr>
                      <a:r>
                        <a:rPr lang="en-US" altLang="en-US" dirty="0">
                          <a:latin typeface="Calibri Light" panose="020F0302020204030204" pitchFamily="34" charset="0"/>
                        </a:rPr>
                        <a:t>380</a:t>
                      </a:r>
                    </a:p>
                  </a:txBody>
                  <a:tcPr/>
                </a:tc>
                <a:tc>
                  <a:txBody>
                    <a:bodyPr/>
                    <a:lstStyle/>
                    <a:p>
                      <a:pPr>
                        <a:buNone/>
                      </a:pPr>
                      <a:r>
                        <a:rPr lang="en-US" altLang="en-US" dirty="0">
                          <a:latin typeface="Calibri Light" panose="020F0302020204030204" pitchFamily="34" charset="0"/>
                        </a:rPr>
                        <a:t>1000</a:t>
                      </a:r>
                    </a:p>
                  </a:txBody>
                  <a:tcPr/>
                </a:tc>
                <a:extLst>
                  <a:ext uri="{0D108BD9-81ED-4DB2-BD59-A6C34878D82A}">
                    <a16:rowId xmlns:a16="http://schemas.microsoft.com/office/drawing/2014/main" val="10001"/>
                  </a:ext>
                </a:extLst>
              </a:tr>
              <a:tr h="381000">
                <a:tc>
                  <a:txBody>
                    <a:bodyPr/>
                    <a:lstStyle/>
                    <a:p>
                      <a:pPr>
                        <a:buNone/>
                      </a:pPr>
                      <a:r>
                        <a:rPr lang="en-US" altLang="en-US" dirty="0">
                          <a:latin typeface="Calibri Light" panose="020F0302020204030204" pitchFamily="34" charset="0"/>
                        </a:rPr>
                        <a:t>Control</a:t>
                      </a:r>
                    </a:p>
                  </a:txBody>
                  <a:tcPr/>
                </a:tc>
                <a:tc>
                  <a:txBody>
                    <a:bodyPr/>
                    <a:lstStyle/>
                    <a:p>
                      <a:pPr>
                        <a:buNone/>
                      </a:pPr>
                      <a:r>
                        <a:rPr lang="en-US" altLang="en-US" dirty="0">
                          <a:latin typeface="Calibri Light" panose="020F0302020204030204" pitchFamily="34" charset="0"/>
                        </a:rPr>
                        <a:t>610</a:t>
                      </a:r>
                    </a:p>
                  </a:txBody>
                  <a:tcPr/>
                </a:tc>
                <a:tc>
                  <a:txBody>
                    <a:bodyPr/>
                    <a:lstStyle/>
                    <a:p>
                      <a:pPr>
                        <a:buNone/>
                      </a:pPr>
                      <a:r>
                        <a:rPr lang="en-US" altLang="en-US" dirty="0">
                          <a:latin typeface="Calibri Light" panose="020F0302020204030204" pitchFamily="34" charset="0"/>
                        </a:rPr>
                        <a:t>390</a:t>
                      </a:r>
                    </a:p>
                  </a:txBody>
                  <a:tcPr/>
                </a:tc>
                <a:tc>
                  <a:txBody>
                    <a:bodyPr/>
                    <a:lstStyle/>
                    <a:p>
                      <a:pPr>
                        <a:buNone/>
                      </a:pPr>
                      <a:r>
                        <a:rPr lang="en-US" altLang="en-US" dirty="0">
                          <a:latin typeface="Calibri Light" panose="020F0302020204030204" pitchFamily="34" charset="0"/>
                        </a:rPr>
                        <a:t>1000</a:t>
                      </a:r>
                    </a:p>
                  </a:txBody>
                  <a:tcPr/>
                </a:tc>
                <a:extLst>
                  <a:ext uri="{0D108BD9-81ED-4DB2-BD59-A6C34878D82A}">
                    <a16:rowId xmlns:a16="http://schemas.microsoft.com/office/drawing/2014/main" val="10002"/>
                  </a:ext>
                </a:extLst>
              </a:tr>
              <a:tr h="381000">
                <a:tc>
                  <a:txBody>
                    <a:bodyPr/>
                    <a:lstStyle/>
                    <a:p>
                      <a:pPr>
                        <a:buNone/>
                      </a:pPr>
                      <a:r>
                        <a:rPr lang="en-US" altLang="en-US" dirty="0">
                          <a:latin typeface="Calibri Light" panose="020F0302020204030204" pitchFamily="34" charset="0"/>
                        </a:rPr>
                        <a:t>Total</a:t>
                      </a:r>
                    </a:p>
                  </a:txBody>
                  <a:tcPr/>
                </a:tc>
                <a:tc>
                  <a:txBody>
                    <a:bodyPr/>
                    <a:lstStyle/>
                    <a:p>
                      <a:pPr>
                        <a:buNone/>
                      </a:pPr>
                      <a:r>
                        <a:rPr lang="en-US" altLang="en-US" dirty="0">
                          <a:latin typeface="Calibri Light" panose="020F0302020204030204" pitchFamily="34" charset="0"/>
                        </a:rPr>
                        <a:t>1230</a:t>
                      </a:r>
                    </a:p>
                  </a:txBody>
                  <a:tcPr/>
                </a:tc>
                <a:tc>
                  <a:txBody>
                    <a:bodyPr/>
                    <a:lstStyle/>
                    <a:p>
                      <a:pPr>
                        <a:buNone/>
                      </a:pPr>
                      <a:r>
                        <a:rPr lang="en-US" altLang="en-US" dirty="0">
                          <a:latin typeface="Calibri Light" panose="020F0302020204030204" pitchFamily="34" charset="0"/>
                        </a:rPr>
                        <a:t>770</a:t>
                      </a:r>
                    </a:p>
                  </a:txBody>
                  <a:tcPr/>
                </a:tc>
                <a:tc>
                  <a:txBody>
                    <a:bodyPr/>
                    <a:lstStyle/>
                    <a:p>
                      <a:pPr>
                        <a:buNone/>
                      </a:pPr>
                      <a:r>
                        <a:rPr lang="en-US" altLang="en-US" dirty="0">
                          <a:latin typeface="Calibri Light" panose="020F0302020204030204" pitchFamily="34" charset="0"/>
                        </a:rPr>
                        <a:t>2000</a:t>
                      </a:r>
                    </a:p>
                  </a:txBody>
                  <a:tcPr/>
                </a:tc>
                <a:extLst>
                  <a:ext uri="{0D108BD9-81ED-4DB2-BD59-A6C34878D82A}">
                    <a16:rowId xmlns:a16="http://schemas.microsoft.com/office/drawing/2014/main" val="10003"/>
                  </a:ext>
                </a:extLst>
              </a:tr>
            </a:tbl>
          </a:graphicData>
        </a:graphic>
      </p:graphicFrame>
      <p:sp>
        <p:nvSpPr>
          <p:cNvPr id="5" name="Text Box 4"/>
          <p:cNvSpPr txBox="1"/>
          <p:nvPr/>
        </p:nvSpPr>
        <p:spPr>
          <a:xfrm>
            <a:off x="551180" y="5078095"/>
            <a:ext cx="4714784" cy="923330"/>
          </a:xfrm>
          <a:prstGeom prst="rect">
            <a:avLst/>
          </a:prstGeom>
          <a:noFill/>
        </p:spPr>
        <p:txBody>
          <a:bodyPr wrap="square" rtlCol="0">
            <a:spAutoFit/>
          </a:bodyPr>
          <a:lstStyle/>
          <a:p>
            <a:r>
              <a:rPr lang="en-US" altLang="en-US" dirty="0">
                <a:latin typeface="Calibri Light" panose="020F0302020204030204" pitchFamily="34" charset="0"/>
              </a:rPr>
              <a:t>Since </a:t>
            </a:r>
            <a:r>
              <a:rPr lang="vi-VN" altLang="en-US" dirty="0">
                <a:latin typeface="Calibri Light" panose="020F0302020204030204" pitchFamily="34" charset="0"/>
              </a:rPr>
              <a:t>p-</a:t>
            </a:r>
            <a:r>
              <a:rPr lang="en-US" altLang="en-US" dirty="0">
                <a:latin typeface="Calibri Light" panose="020F0302020204030204" pitchFamily="34" charset="0"/>
              </a:rPr>
              <a:t>value &lt; 0.05 </a:t>
            </a:r>
          </a:p>
          <a:p>
            <a:r>
              <a:rPr lang="en-US" altLang="en-US" dirty="0">
                <a:latin typeface="Calibri Light" panose="020F0302020204030204" pitchFamily="34" charset="0"/>
              </a:rPr>
              <a:t>Accept H1: There is a relation between disease case/control with allelic C/T at Chr1-10</a:t>
            </a:r>
          </a:p>
        </p:txBody>
      </p:sp>
      <p:sp>
        <p:nvSpPr>
          <p:cNvPr id="6" name="Text Box 5"/>
          <p:cNvSpPr txBox="1"/>
          <p:nvPr/>
        </p:nvSpPr>
        <p:spPr>
          <a:xfrm>
            <a:off x="6519545" y="5078095"/>
            <a:ext cx="4575719" cy="922020"/>
          </a:xfrm>
          <a:prstGeom prst="rect">
            <a:avLst/>
          </a:prstGeom>
          <a:noFill/>
        </p:spPr>
        <p:txBody>
          <a:bodyPr wrap="square" rtlCol="0">
            <a:spAutoFit/>
          </a:bodyPr>
          <a:lstStyle/>
          <a:p>
            <a:r>
              <a:rPr lang="en-US" altLang="en-US" dirty="0">
                <a:latin typeface="Calibri Light" panose="020F0302020204030204" pitchFamily="34" charset="0"/>
              </a:rPr>
              <a:t>Since </a:t>
            </a:r>
            <a:r>
              <a:rPr lang="vi-VN" altLang="en-US" dirty="0">
                <a:latin typeface="Calibri Light" panose="020F0302020204030204" pitchFamily="34" charset="0"/>
              </a:rPr>
              <a:t>p-</a:t>
            </a:r>
            <a:r>
              <a:rPr lang="en-US" altLang="en-US" dirty="0">
                <a:latin typeface="Calibri Light" panose="020F0302020204030204" pitchFamily="34" charset="0"/>
              </a:rPr>
              <a:t>value &gt; 0.05 </a:t>
            </a:r>
          </a:p>
          <a:p>
            <a:r>
              <a:rPr lang="en-US" altLang="en-US" dirty="0">
                <a:latin typeface="Calibri Light" panose="020F0302020204030204" pitchFamily="34" charset="0"/>
              </a:rPr>
              <a:t>Reject H1: Disease case/control and allelic C/T are independent </a:t>
            </a:r>
            <a:r>
              <a:rPr lang="en-US" altLang="en-US" dirty="0">
                <a:latin typeface="Calibri Light" panose="020F0302020204030204" pitchFamily="34" charset="0"/>
                <a:sym typeface="+mn-ea"/>
              </a:rPr>
              <a:t>at Chr1-20</a:t>
            </a:r>
            <a:endParaRPr lang="en-US" altLang="en-US" dirty="0">
              <a:latin typeface="Calibri Light" panose="020F0302020204030204" pitchFamily="34" charset="0"/>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The Armitage Trend Test for Genotypic Association</a:t>
            </a:r>
          </a:p>
        </p:txBody>
      </p:sp>
      <p:pic>
        <p:nvPicPr>
          <p:cNvPr id="4" name="Content Placeholder 3"/>
          <p:cNvPicPr>
            <a:picLocks noGrp="1" noChangeAspect="1"/>
          </p:cNvPicPr>
          <p:nvPr>
            <p:ph idx="1"/>
          </p:nvPr>
        </p:nvPicPr>
        <p:blipFill>
          <a:blip r:embed="rId2"/>
          <a:stretch>
            <a:fillRect/>
          </a:stretch>
        </p:blipFill>
        <p:spPr>
          <a:xfrm>
            <a:off x="605155" y="1691005"/>
            <a:ext cx="7279640" cy="4351655"/>
          </a:xfrm>
          <a:prstGeom prst="rect">
            <a:avLst/>
          </a:prstGeom>
        </p:spPr>
      </p:pic>
      <p:pic>
        <p:nvPicPr>
          <p:cNvPr id="5" name="Picture 4"/>
          <p:cNvPicPr>
            <a:picLocks noChangeAspect="1"/>
          </p:cNvPicPr>
          <p:nvPr/>
        </p:nvPicPr>
        <p:blipFill>
          <a:blip r:embed="rId3"/>
          <a:stretch>
            <a:fillRect/>
          </a:stretch>
        </p:blipFill>
        <p:spPr>
          <a:xfrm>
            <a:off x="6621780" y="5036185"/>
            <a:ext cx="5069840" cy="1440180"/>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Quantitative trait loci (QTL)</a:t>
            </a:r>
            <a:endParaRPr lang="" altLang="en-US" dirty="0">
              <a:sym typeface="+mn-ea"/>
            </a:endParaRPr>
          </a:p>
        </p:txBody>
      </p:sp>
      <p:sp>
        <p:nvSpPr>
          <p:cNvPr id="3" name="Content Placeholder 2"/>
          <p:cNvSpPr>
            <a:spLocks noGrp="1"/>
          </p:cNvSpPr>
          <p:nvPr>
            <p:ph idx="1"/>
          </p:nvPr>
        </p:nvSpPr>
        <p:spPr>
          <a:xfrm>
            <a:off x="549909" y="1800225"/>
            <a:ext cx="6512197" cy="4351655"/>
          </a:xfrm>
        </p:spPr>
        <p:txBody>
          <a:bodyPr>
            <a:normAutofit fontScale="90000"/>
          </a:bodyPr>
          <a:lstStyle/>
          <a:p>
            <a:pPr algn="just"/>
            <a:r>
              <a:rPr lang="" altLang="en-US" dirty="0">
                <a:cs typeface="Calibri Light" panose="020F0302020204030204" pitchFamily="34" charset="0"/>
              </a:rPr>
              <a:t>A</a:t>
            </a:r>
            <a:r>
              <a:rPr lang="en-US" dirty="0">
                <a:cs typeface="Calibri Light" panose="020F0302020204030204" pitchFamily="34" charset="0"/>
              </a:rPr>
              <a:t>n overview of association testing methods when the trait of interest is binary </a:t>
            </a:r>
            <a:r>
              <a:rPr lang="" altLang="en-US" dirty="0">
                <a:cs typeface="Calibri Light" panose="020F0302020204030204" pitchFamily="34" charset="0"/>
              </a:rPr>
              <a:t>or case/control</a:t>
            </a:r>
            <a:r>
              <a:rPr lang="en-US" dirty="0">
                <a:cs typeface="Calibri Light" panose="020F0302020204030204" pitchFamily="34" charset="0"/>
              </a:rPr>
              <a:t> (e.g. 1/0, affected/unaffected, dead/alive)</a:t>
            </a:r>
            <a:r>
              <a:rPr lang="" altLang="en-US" dirty="0">
                <a:cs typeface="Calibri Light" panose="020F0302020204030204" pitchFamily="34" charset="0"/>
              </a:rPr>
              <a:t>.</a:t>
            </a:r>
            <a:endParaRPr lang="en-US" dirty="0">
              <a:cs typeface="Calibri Light" panose="020F0302020204030204" pitchFamily="34" charset="0"/>
            </a:endParaRPr>
          </a:p>
          <a:p>
            <a:pPr algn="just"/>
            <a:r>
              <a:rPr lang="en-US" dirty="0">
                <a:cs typeface="Calibri Light" panose="020F0302020204030204" pitchFamily="34" charset="0"/>
              </a:rPr>
              <a:t>Phenotypes of interest are often </a:t>
            </a:r>
            <a:r>
              <a:rPr lang="en-US" dirty="0" err="1">
                <a:cs typeface="Calibri Light" panose="020F0302020204030204" pitchFamily="34" charset="0"/>
              </a:rPr>
              <a:t>qu</a:t>
            </a:r>
            <a:r>
              <a:rPr lang="vi-VN" dirty="0">
                <a:cs typeface="Calibri Light" panose="020F0302020204030204" pitchFamily="34" charset="0"/>
              </a:rPr>
              <a:t>antitative.</a:t>
            </a:r>
            <a:endParaRPr lang="en-US" dirty="0">
              <a:cs typeface="Calibri Light" panose="020F0302020204030204" pitchFamily="34" charset="0"/>
            </a:endParaRPr>
          </a:p>
          <a:p>
            <a:pPr algn="just"/>
            <a:r>
              <a:rPr lang="en-US" dirty="0">
                <a:cs typeface="Calibri Light" panose="020F0302020204030204" pitchFamily="34" charset="0"/>
              </a:rPr>
              <a:t>The field of </a:t>
            </a:r>
            <a:r>
              <a:rPr lang="en-US" b="1" dirty="0">
                <a:cs typeface="Calibri Light" panose="020F0302020204030204" pitchFamily="34" charset="0"/>
              </a:rPr>
              <a:t>quantitative genetics</a:t>
            </a:r>
            <a:r>
              <a:rPr lang="en-US" dirty="0">
                <a:cs typeface="Calibri Light" panose="020F0302020204030204" pitchFamily="34" charset="0"/>
              </a:rPr>
              <a:t> is the study of the inheritance of continuously measured traits and their mechanisms.</a:t>
            </a:r>
            <a:endParaRPr lang="vi-VN" dirty="0">
              <a:cs typeface="Calibri Light" panose="020F0302020204030204" pitchFamily="34" charset="0"/>
            </a:endParaRPr>
          </a:p>
          <a:p>
            <a:pPr algn="just"/>
            <a:r>
              <a:rPr lang="en-US" b="1" dirty="0"/>
              <a:t>Quantitative trait loci </a:t>
            </a:r>
            <a:r>
              <a:rPr lang="en-US" dirty="0"/>
              <a:t>(</a:t>
            </a:r>
            <a:r>
              <a:rPr lang="en-US" b="1" dirty="0"/>
              <a:t>QTL</a:t>
            </a:r>
            <a:r>
              <a:rPr lang="en-US" dirty="0"/>
              <a:t>) mapping involves identifying genetic loci that influence the phenotypic variation of a quantitative trait.</a:t>
            </a:r>
          </a:p>
          <a:p>
            <a:pPr algn="just"/>
            <a:endParaRPr lang="en-US" dirty="0">
              <a:cs typeface="Calibri Light" panose="020F0302020204030204" pitchFamily="34" charset="0"/>
            </a:endParaRPr>
          </a:p>
        </p:txBody>
      </p:sp>
      <p:pic>
        <p:nvPicPr>
          <p:cNvPr id="4" name="Picture 3"/>
          <p:cNvPicPr>
            <a:picLocks noChangeAspect="1"/>
          </p:cNvPicPr>
          <p:nvPr/>
        </p:nvPicPr>
        <p:blipFill>
          <a:blip r:embed="rId2"/>
          <a:stretch>
            <a:fillRect/>
          </a:stretch>
        </p:blipFill>
        <p:spPr>
          <a:xfrm>
            <a:off x="7640320" y="365125"/>
            <a:ext cx="4300855" cy="2580640"/>
          </a:xfrm>
          <a:prstGeom prst="rect">
            <a:avLst/>
          </a:prstGeom>
        </p:spPr>
      </p:pic>
      <p:pic>
        <p:nvPicPr>
          <p:cNvPr id="5" name="Picture 4" descr="Screenshot from 2021-10-18 18-04-51"/>
          <p:cNvPicPr>
            <a:picLocks noChangeAspect="1"/>
          </p:cNvPicPr>
          <p:nvPr/>
        </p:nvPicPr>
        <p:blipFill>
          <a:blip r:embed="rId3"/>
          <a:stretch>
            <a:fillRect/>
          </a:stretch>
        </p:blipFill>
        <p:spPr>
          <a:xfrm>
            <a:off x="8013065" y="3100070"/>
            <a:ext cx="3555365" cy="3540125"/>
          </a:xfrm>
          <a:prstGeom prst="rect">
            <a:avLst/>
          </a:prstGeo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882650"/>
          </a:xfrm>
        </p:spPr>
        <p:txBody>
          <a:bodyPr/>
          <a:lstStyle/>
          <a:p>
            <a:r>
              <a:rPr lang="en-US" dirty="0"/>
              <a:t>Overview of steps for conducting GWAS</a:t>
            </a:r>
          </a:p>
        </p:txBody>
      </p:sp>
      <p:pic>
        <p:nvPicPr>
          <p:cNvPr id="4" name="Content Placeholder 3"/>
          <p:cNvPicPr>
            <a:picLocks noGrp="1" noChangeAspect="1"/>
          </p:cNvPicPr>
          <p:nvPr>
            <p:ph idx="1"/>
          </p:nvPr>
        </p:nvPicPr>
        <p:blipFill>
          <a:blip r:embed="rId2"/>
          <a:stretch>
            <a:fillRect/>
          </a:stretch>
        </p:blipFill>
        <p:spPr>
          <a:xfrm>
            <a:off x="657860" y="1323975"/>
            <a:ext cx="5939790" cy="5297170"/>
          </a:xfrm>
          <a:prstGeom prst="rect">
            <a:avLst/>
          </a:prstGeom>
        </p:spPr>
      </p:pic>
      <p:sp>
        <p:nvSpPr>
          <p:cNvPr id="5" name="Text Box 4"/>
          <p:cNvSpPr txBox="1"/>
          <p:nvPr/>
        </p:nvSpPr>
        <p:spPr>
          <a:xfrm>
            <a:off x="6884670" y="1323975"/>
            <a:ext cx="4926330" cy="4708981"/>
          </a:xfrm>
          <a:prstGeom prst="rect">
            <a:avLst/>
          </a:prstGeom>
          <a:noFill/>
        </p:spPr>
        <p:txBody>
          <a:bodyPr wrap="square" rtlCol="0" anchor="t">
            <a:spAutoFit/>
          </a:bodyPr>
          <a:lstStyle/>
          <a:p>
            <a:pPr algn="just"/>
            <a:r>
              <a:rPr lang="en-US" sz="1000" dirty="0">
                <a:latin typeface="Calibri Light" panose="020F0302020204030204" pitchFamily="34" charset="0"/>
              </a:rPr>
              <a:t>a | Data can be collected from study cohorts or available genetic and phenotypic information can be used from biobanks or repositories. Confounders need to be carefully considered and recruitment strategies must not introduce biases such as collider bias. </a:t>
            </a:r>
          </a:p>
          <a:p>
            <a:pPr algn="just"/>
            <a:r>
              <a:rPr lang="en-US" sz="1000" dirty="0">
                <a:latin typeface="Calibri Light" panose="020F0302020204030204" pitchFamily="34" charset="0"/>
              </a:rPr>
              <a:t>b | Genotypic data can be collected using microarrays to capture common variants, or next-generation sequencing methods for whole-genome sequencing (WGS) or whole-exome sequencing (WES). </a:t>
            </a:r>
          </a:p>
          <a:p>
            <a:pPr algn="just"/>
            <a:r>
              <a:rPr lang="en-US" sz="1000" dirty="0">
                <a:latin typeface="Calibri Light" panose="020F0302020204030204" pitchFamily="34" charset="0"/>
              </a:rPr>
              <a:t>c | Quality control includes steps at the wet-laboratory stage, such as genotype calling and DNA switches, and dry-laboratory stages on called genotypes, such as deletion of bad single-nucleotide polymorphisms (SNPs) and individuals, detection of population strata in the sample and calculation of principle components. Figure depicts clustering of individuals according to genetic substrata. </a:t>
            </a:r>
          </a:p>
          <a:p>
            <a:pPr algn="just"/>
            <a:r>
              <a:rPr lang="en-US" sz="1000" dirty="0">
                <a:latin typeface="Calibri Light" panose="020F0302020204030204" pitchFamily="34" charset="0"/>
              </a:rPr>
              <a:t>d | Genotypic data can be phased, and untyped genotypes imputed using information from matched reference populations from repositories such as 1000 Genomes Project or </a:t>
            </a:r>
            <a:r>
              <a:rPr lang="en-US" sz="1000" dirty="0" err="1">
                <a:latin typeface="Calibri Light" panose="020F0302020204030204" pitchFamily="34" charset="0"/>
              </a:rPr>
              <a:t>TopMed</a:t>
            </a:r>
            <a:r>
              <a:rPr lang="en-US" sz="1000" dirty="0">
                <a:latin typeface="Calibri Light" panose="020F0302020204030204" pitchFamily="34" charset="0"/>
              </a:rPr>
              <a:t>. In this example, genotypes of SNP1 and SNP3 are imputed based on the directly assayed genotypes of other SNPs. </a:t>
            </a:r>
          </a:p>
          <a:p>
            <a:pPr algn="just"/>
            <a:r>
              <a:rPr lang="en-US" sz="1000" dirty="0">
                <a:latin typeface="Calibri Light" panose="020F0302020204030204" pitchFamily="34" charset="0"/>
              </a:rPr>
              <a:t>e | Genetic association tests are run for each genetic variant, using an appropriate model (for example, additive, non-additive, linear or logistic regression). Confounders are corrected for, including population strata, and multiple testing needs to be controlled. Output is inspected for unusual patterns and summary statistics are generated. </a:t>
            </a:r>
          </a:p>
          <a:p>
            <a:pPr algn="just"/>
            <a:r>
              <a:rPr lang="en-US" sz="1000" dirty="0">
                <a:latin typeface="Calibri Light" panose="020F0302020204030204" pitchFamily="34" charset="0"/>
              </a:rPr>
              <a:t>f | Results from multiple smaller cohorts are combined using standardized statistical pipelines. </a:t>
            </a:r>
          </a:p>
          <a:p>
            <a:pPr algn="just"/>
            <a:r>
              <a:rPr lang="en-US" sz="1000" dirty="0">
                <a:latin typeface="Calibri Light" panose="020F0302020204030204" pitchFamily="34" charset="0"/>
              </a:rPr>
              <a:t>g | Results can be replicated using internal replication or external replication in an independent cohort. For external replication, the independent cohort must be ancestrally matched and not share individuals or family members with the discovery cohort. </a:t>
            </a:r>
          </a:p>
          <a:p>
            <a:pPr algn="just"/>
            <a:r>
              <a:rPr lang="en-US" sz="1000" dirty="0">
                <a:latin typeface="Calibri Light" panose="020F0302020204030204" pitchFamily="34" charset="0"/>
              </a:rPr>
              <a:t>h | In silico analysis of genome-wide association studies (GWAS), using information from external resources. This can include in silico fine-mapping, SNP to gene mapping, gene to function mapping, pathway analysis, genetic correlation analysis, Mendelian randomization and polygenic risk prediction. After GWAS, functional hypotheses can be tested using experimental techniques such as CRISPR or massively parallel reporter assays, or results can be validated in a human trait/disease model (not shown).</a:t>
            </a:r>
          </a:p>
        </p:txBody>
      </p:sp>
      <p:sp>
        <p:nvSpPr>
          <p:cNvPr id="3" name="Text Box 2"/>
          <p:cNvSpPr txBox="1"/>
          <p:nvPr/>
        </p:nvSpPr>
        <p:spPr>
          <a:xfrm>
            <a:off x="151130" y="6491605"/>
            <a:ext cx="2540000" cy="275590"/>
          </a:xfrm>
          <a:prstGeom prst="rect">
            <a:avLst/>
          </a:prstGeom>
          <a:noFill/>
        </p:spPr>
        <p:txBody>
          <a:bodyPr wrap="square" rtlCol="0" anchor="t">
            <a:spAutoFit/>
          </a:bodyPr>
          <a:lstStyle/>
          <a:p>
            <a:r>
              <a:rPr lang="en-US" sz="1200" dirty="0">
                <a:latin typeface="Calibri Light" panose="020F0302020204030204" pitchFamily="34" charset="0"/>
              </a:rPr>
              <a:t>10.1038/s43586-021-00056-9</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063625"/>
          </a:xfrm>
        </p:spPr>
        <p:txBody>
          <a:bodyPr>
            <a:normAutofit fontScale="90000"/>
          </a:bodyPr>
          <a:lstStyle/>
          <a:p>
            <a:pPr algn="ctr"/>
            <a:r>
              <a:rPr lang="en-US" dirty="0"/>
              <a:t>Manhattan plot and quantile–quantile plot to visualize GWAS results</a:t>
            </a:r>
          </a:p>
        </p:txBody>
      </p:sp>
      <p:pic>
        <p:nvPicPr>
          <p:cNvPr id="4" name="Content Placeholder 3"/>
          <p:cNvPicPr>
            <a:picLocks noGrp="1" noChangeAspect="1"/>
          </p:cNvPicPr>
          <p:nvPr>
            <p:ph idx="1"/>
          </p:nvPr>
        </p:nvPicPr>
        <p:blipFill>
          <a:blip r:embed="rId2"/>
          <a:stretch>
            <a:fillRect/>
          </a:stretch>
        </p:blipFill>
        <p:spPr>
          <a:xfrm>
            <a:off x="1411605" y="1752600"/>
            <a:ext cx="4195445" cy="4846955"/>
          </a:xfrm>
          <a:prstGeom prst="rect">
            <a:avLst/>
          </a:prstGeom>
        </p:spPr>
      </p:pic>
      <p:sp>
        <p:nvSpPr>
          <p:cNvPr id="5" name="Text Box 4"/>
          <p:cNvSpPr txBox="1"/>
          <p:nvPr/>
        </p:nvSpPr>
        <p:spPr>
          <a:xfrm>
            <a:off x="6292850" y="1652905"/>
            <a:ext cx="5177155" cy="4616648"/>
          </a:xfrm>
          <a:prstGeom prst="rect">
            <a:avLst/>
          </a:prstGeom>
          <a:noFill/>
        </p:spPr>
        <p:txBody>
          <a:bodyPr wrap="square" rtlCol="0" anchor="t">
            <a:spAutoFit/>
          </a:bodyPr>
          <a:lstStyle/>
          <a:p>
            <a:pPr algn="just"/>
            <a:r>
              <a:rPr lang="en-US" sz="1400" dirty="0">
                <a:latin typeface="Calibri Light" panose="020F0302020204030204" pitchFamily="34" charset="0"/>
              </a:rPr>
              <a:t>a | Manhattan plot showing significance of each variant’s association with a phenotype (body mass index in this case77). Each dot represents a single-nucleotide polymorphism (SNP), with SNPs ordered on the x axis according to their genomic position. y axis represents strength of their association measured as –log10 transformed P values. Red line marks genome-wide significance threshold of P &lt; 5 × 10–8. b | Quantile–quantile plot showing distribution of expected P values under a null model of no significance versus observed P values. Expected –log10 transformed P values (x axis) for each association are plotted against observed values (y axis) to visualize the enrichment of association signal. Deviation from the expectation under the null hypothesis (red line) indicates the presence of either true causal effects or insufficiently corrected population stratification. In the case of true causal effects, one would expect to observe this deviation mostly at the right side of the plot, whereas population stratification causes the deviation to start closer to the origin. In this case, BMI is extremely polygenic and the genome-wide association study (GWAS) was highly powered, which may also cause the deviation to start close to the origin, making it difficult to visually spot stratification. LDSC may be used to assess whether this inflation is due to bias or polygenicity.</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07975"/>
            <a:ext cx="10515600" cy="1174115"/>
          </a:xfrm>
        </p:spPr>
        <p:txBody>
          <a:bodyPr>
            <a:normAutofit/>
          </a:bodyPr>
          <a:lstStyle/>
          <a:p>
            <a:r>
              <a:rPr lang="en-US" dirty="0"/>
              <a:t>Illustration of functional follow-up of GWAS</a:t>
            </a:r>
          </a:p>
        </p:txBody>
      </p:sp>
      <p:sp>
        <p:nvSpPr>
          <p:cNvPr id="5" name="Text Box 4"/>
          <p:cNvSpPr txBox="1"/>
          <p:nvPr/>
        </p:nvSpPr>
        <p:spPr>
          <a:xfrm>
            <a:off x="5986145" y="2457450"/>
            <a:ext cx="5177155" cy="2554545"/>
          </a:xfrm>
          <a:prstGeom prst="rect">
            <a:avLst/>
          </a:prstGeom>
          <a:noFill/>
        </p:spPr>
        <p:txBody>
          <a:bodyPr wrap="square" rtlCol="0" anchor="t">
            <a:spAutoFit/>
          </a:bodyPr>
          <a:lstStyle/>
          <a:p>
            <a:pPr algn="just"/>
            <a:r>
              <a:rPr lang="en-US" sz="1600" dirty="0">
                <a:latin typeface="Calibri Light" panose="020F0302020204030204" pitchFamily="34" charset="0"/>
              </a:rPr>
              <a:t>a | Genome-wide association studies (GWAS) are conducted to identify associated variants, often visualized as a Manhattan plot to show their genomic positions and strength of association. b | To prioritize likely causal variants, statistical fine-mapping is applied to identify a set of variants that are likely to include the causal variant (blue box) as well as the most likely causal variant (rs12345; blue dot). Massively parallel reporter assays can be used to measure whether alleles differ in their ability to drive gene expression or other molecular activity for each variant (not shown).</a:t>
            </a:r>
          </a:p>
        </p:txBody>
      </p:sp>
      <p:pic>
        <p:nvPicPr>
          <p:cNvPr id="6" name="Picture 5"/>
          <p:cNvPicPr>
            <a:picLocks noChangeAspect="1"/>
          </p:cNvPicPr>
          <p:nvPr/>
        </p:nvPicPr>
        <p:blipFill>
          <a:blip r:embed="rId2"/>
          <a:srcRect b="56176"/>
          <a:stretch>
            <a:fillRect/>
          </a:stretch>
        </p:blipFill>
        <p:spPr>
          <a:xfrm>
            <a:off x="1124585" y="1482090"/>
            <a:ext cx="4105910" cy="5196840"/>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08611"/>
            <a:ext cx="10515600" cy="605790"/>
          </a:xfrm>
        </p:spPr>
        <p:txBody>
          <a:bodyPr>
            <a:normAutofit fontScale="90000"/>
          </a:bodyPr>
          <a:lstStyle/>
          <a:p>
            <a:pPr algn="ctr"/>
            <a:r>
              <a:rPr lang="en-US" dirty="0"/>
              <a:t>Illustration of functional follow-up of GWAS</a:t>
            </a:r>
          </a:p>
        </p:txBody>
      </p:sp>
      <p:sp>
        <p:nvSpPr>
          <p:cNvPr id="5" name="Text Box 4"/>
          <p:cNvSpPr txBox="1"/>
          <p:nvPr/>
        </p:nvSpPr>
        <p:spPr>
          <a:xfrm>
            <a:off x="5282293" y="1472565"/>
            <a:ext cx="6300107" cy="4478149"/>
          </a:xfrm>
          <a:prstGeom prst="rect">
            <a:avLst/>
          </a:prstGeom>
          <a:noFill/>
        </p:spPr>
        <p:txBody>
          <a:bodyPr wrap="square" rtlCol="0" anchor="t">
            <a:spAutoFit/>
          </a:bodyPr>
          <a:lstStyle/>
          <a:p>
            <a:pPr algn="just"/>
            <a:r>
              <a:rPr lang="en-US" sz="1500" dirty="0">
                <a:latin typeface="Calibri Light" panose="020F0302020204030204" pitchFamily="34" charset="0"/>
                <a:cs typeface="Calibri Light" panose="020F0302020204030204" pitchFamily="34" charset="0"/>
              </a:rPr>
              <a:t>c | Functional annotations of the genome can be integrated with GWAS data to identify epigenetic mechanisms that may be perturbed by the causal variant, including enhancers, promoters or other functional elements. Additional approaches include mapping molecular quantitative trait loci (</a:t>
            </a:r>
            <a:r>
              <a:rPr lang="en-US" sz="1500" dirty="0" err="1">
                <a:latin typeface="Calibri Light" panose="020F0302020204030204" pitchFamily="34" charset="0"/>
                <a:cs typeface="Calibri Light" panose="020F0302020204030204" pitchFamily="34" charset="0"/>
              </a:rPr>
              <a:t>molQTL</a:t>
            </a:r>
            <a:r>
              <a:rPr lang="en-US" sz="1500" dirty="0">
                <a:latin typeface="Calibri Light" panose="020F0302020204030204" pitchFamily="34" charset="0"/>
                <a:cs typeface="Calibri Light" panose="020F0302020204030204" pitchFamily="34" charset="0"/>
              </a:rPr>
              <a:t>) or in vitro assays (not shown). d | Target gene for a GWAS locus can be prioritized by mapping expression quantitative trait loci (</a:t>
            </a:r>
            <a:r>
              <a:rPr lang="en-US" sz="1500" dirty="0" err="1">
                <a:latin typeface="Calibri Light" panose="020F0302020204030204" pitchFamily="34" charset="0"/>
                <a:cs typeface="Calibri Light" panose="020F0302020204030204" pitchFamily="34" charset="0"/>
              </a:rPr>
              <a:t>eQTLs</a:t>
            </a:r>
            <a:r>
              <a:rPr lang="en-US" sz="1500" dirty="0">
                <a:latin typeface="Calibri Light" panose="020F0302020204030204" pitchFamily="34" charset="0"/>
                <a:cs typeface="Calibri Light" panose="020F0302020204030204" pitchFamily="34" charset="0"/>
              </a:rPr>
              <a:t>) (left) and their co-localization (right) to identify loci where the causal variant from GWAS is also a causal variant affecting gene expression. For GWAS variants in enhancers, high-throughput chromosome conformation capture (Hi-C) data and maps of enhancer target genes can be used together with simple prioritization by distance to identify genes affected by the causal variant (below). e | To identify pathways whose perturbation may mediate the trait in question (red box), one can </a:t>
            </a:r>
            <a:r>
              <a:rPr lang="en-US" sz="1500" dirty="0" err="1">
                <a:latin typeface="Calibri Light" panose="020F0302020204030204" pitchFamily="34" charset="0"/>
                <a:cs typeface="Calibri Light" panose="020F0302020204030204" pitchFamily="34" charset="0"/>
              </a:rPr>
              <a:t>analyse</a:t>
            </a:r>
            <a:r>
              <a:rPr lang="en-US" sz="1500" dirty="0">
                <a:latin typeface="Calibri Light" panose="020F0302020204030204" pitchFamily="34" charset="0"/>
                <a:cs typeface="Calibri Light" panose="020F0302020204030204" pitchFamily="34" charset="0"/>
              </a:rPr>
              <a:t> the enrichment of multiple GWAS-implicated genes in predefined pathways. Additional approaches include trans-</a:t>
            </a:r>
            <a:r>
              <a:rPr lang="en-US" sz="1500" dirty="0" err="1">
                <a:latin typeface="Calibri Light" panose="020F0302020204030204" pitchFamily="34" charset="0"/>
                <a:cs typeface="Calibri Light" panose="020F0302020204030204" pitchFamily="34" charset="0"/>
              </a:rPr>
              <a:t>eQTL</a:t>
            </a:r>
            <a:r>
              <a:rPr lang="en-US" sz="1500" dirty="0">
                <a:latin typeface="Calibri Light" panose="020F0302020204030204" pitchFamily="34" charset="0"/>
                <a:cs typeface="Calibri Light" panose="020F0302020204030204" pitchFamily="34" charset="0"/>
              </a:rPr>
              <a:t> mapping and CRISPR perturbation of GWAS loci/genes followed by cellular phenotyping (not shown). For these analyses, the context of a relevant tissue, cell type and cell state needs to be carefully considered and </a:t>
            </a:r>
            <a:r>
              <a:rPr lang="en-US" sz="1500" dirty="0" err="1">
                <a:latin typeface="Calibri Light" panose="020F0302020204030204" pitchFamily="34" charset="0"/>
                <a:cs typeface="Calibri Light" panose="020F0302020204030204" pitchFamily="34" charset="0"/>
              </a:rPr>
              <a:t>analysed</a:t>
            </a:r>
            <a:r>
              <a:rPr lang="en-US" sz="1500" dirty="0">
                <a:latin typeface="Calibri Light" panose="020F0302020204030204" pitchFamily="34" charset="0"/>
                <a:cs typeface="Calibri Light" panose="020F0302020204030204" pitchFamily="34" charset="0"/>
              </a:rPr>
              <a:t>. ATAC-seq, assay for transposase-accessible chromatin using sequencing; H3K27Ac, histone H3 acetylated at K27; SNP, single-nucleotide polymorphism.</a:t>
            </a:r>
          </a:p>
        </p:txBody>
      </p:sp>
      <p:pic>
        <p:nvPicPr>
          <p:cNvPr id="3" name="Picture 2"/>
          <p:cNvPicPr>
            <a:picLocks noChangeAspect="1"/>
          </p:cNvPicPr>
          <p:nvPr/>
        </p:nvPicPr>
        <p:blipFill>
          <a:blip r:embed="rId2"/>
          <a:srcRect t="45248" b="-664"/>
          <a:stretch>
            <a:fillRect/>
          </a:stretch>
        </p:blipFill>
        <p:spPr>
          <a:xfrm>
            <a:off x="1072878" y="1184096"/>
            <a:ext cx="3388995" cy="5424805"/>
          </a:xfrm>
          <a:prstGeom prst="rect">
            <a:avLst/>
          </a:prstGeom>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libri Light" panose="020F0302020204030204" pitchFamily="34" charset="0"/>
            </a:endParaRPr>
          </a:p>
        </p:txBody>
      </p:sp>
      <p:sp>
        <p:nvSpPr>
          <p:cNvPr id="2" name="Title 1"/>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b="1" kern="1200" dirty="0">
                <a:solidFill>
                  <a:srgbClr val="FFFFFF"/>
                </a:solidFill>
                <a:latin typeface="+mj-lt"/>
                <a:ea typeface="+mj-ea"/>
                <a:cs typeface="+mj-cs"/>
              </a:rPr>
              <a:t>Polygenic Diseases</a:t>
            </a:r>
          </a:p>
        </p:txBody>
      </p:sp>
      <p:pic>
        <p:nvPicPr>
          <p:cNvPr id="8" name="Picture 7">
            <a:extLst>
              <a:ext uri="{FF2B5EF4-FFF2-40B4-BE49-F238E27FC236}">
                <a16:creationId xmlns:a16="http://schemas.microsoft.com/office/drawing/2014/main" id="{4427C4A1-4E1E-146F-FFA6-669BC0AB0AEE}"/>
              </a:ext>
            </a:extLst>
          </p:cNvPr>
          <p:cNvPicPr>
            <a:picLocks noChangeAspect="1"/>
          </p:cNvPicPr>
          <p:nvPr/>
        </p:nvPicPr>
        <p:blipFill>
          <a:blip r:embed="rId2"/>
          <a:stretch>
            <a:fillRect/>
          </a:stretch>
        </p:blipFill>
        <p:spPr>
          <a:xfrm>
            <a:off x="5425062" y="643466"/>
            <a:ext cx="5485207" cy="5568739"/>
          </a:xfrm>
          <a:prstGeom prst="rect">
            <a:avLst/>
          </a:prstGeom>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26695"/>
            <a:ext cx="10515600" cy="524782"/>
          </a:xfrm>
        </p:spPr>
        <p:txBody>
          <a:bodyPr>
            <a:normAutofit fontScale="90000"/>
          </a:bodyPr>
          <a:lstStyle/>
          <a:p>
            <a:pPr algn="ctr"/>
            <a:r>
              <a:rPr lang="en-US" sz="3600" dirty="0">
                <a:cs typeface="Calibri Light" panose="020F0302020204030204" pitchFamily="34" charset="0"/>
              </a:rPr>
              <a:t>Overview of the steps necessary for calculating PRSs</a:t>
            </a:r>
          </a:p>
        </p:txBody>
      </p:sp>
      <p:pic>
        <p:nvPicPr>
          <p:cNvPr id="4" name="Content Placeholder 3"/>
          <p:cNvPicPr>
            <a:picLocks noGrp="1" noChangeAspect="1"/>
          </p:cNvPicPr>
          <p:nvPr>
            <p:ph idx="1"/>
          </p:nvPr>
        </p:nvPicPr>
        <p:blipFill>
          <a:blip r:embed="rId2"/>
          <a:stretch>
            <a:fillRect/>
          </a:stretch>
        </p:blipFill>
        <p:spPr>
          <a:xfrm>
            <a:off x="913130" y="1082562"/>
            <a:ext cx="3015058" cy="5548743"/>
          </a:xfrm>
          <a:prstGeom prst="rect">
            <a:avLst/>
          </a:prstGeom>
        </p:spPr>
      </p:pic>
      <p:sp>
        <p:nvSpPr>
          <p:cNvPr id="5" name="Text Box 4"/>
          <p:cNvSpPr txBox="1"/>
          <p:nvPr/>
        </p:nvSpPr>
        <p:spPr>
          <a:xfrm>
            <a:off x="4525347" y="4631470"/>
            <a:ext cx="6936339" cy="1815882"/>
          </a:xfrm>
          <a:prstGeom prst="rect">
            <a:avLst/>
          </a:prstGeom>
          <a:noFill/>
        </p:spPr>
        <p:txBody>
          <a:bodyPr wrap="square" rtlCol="0" anchor="t">
            <a:spAutoFit/>
          </a:bodyPr>
          <a:lstStyle/>
          <a:p>
            <a:pPr algn="just"/>
            <a:r>
              <a:rPr lang="en-US" sz="1400" b="1" dirty="0">
                <a:latin typeface="Calibri Light" panose="020F0302020204030204" pitchFamily="34" charset="0"/>
              </a:rPr>
              <a:t>Step 1</a:t>
            </a:r>
            <a:r>
              <a:rPr lang="en-US" sz="1400" dirty="0">
                <a:latin typeface="Calibri Light" panose="020F0302020204030204" pitchFamily="34" charset="0"/>
              </a:rPr>
              <a:t>: genome-wide association studies (GWAS) summary statistics are obtained, which detail the effect of each single-nucleotide polymorphism (SNP) on the phenotype of interest. </a:t>
            </a:r>
            <a:endParaRPr lang="vi-VN" sz="1400" dirty="0">
              <a:latin typeface="Calibri Light" panose="020F0302020204030204" pitchFamily="34" charset="0"/>
            </a:endParaRPr>
          </a:p>
          <a:p>
            <a:pPr algn="just"/>
            <a:r>
              <a:rPr lang="en-US" sz="1400" b="1" dirty="0">
                <a:latin typeface="Calibri Light" panose="020F0302020204030204" pitchFamily="34" charset="0"/>
              </a:rPr>
              <a:t>Step 2</a:t>
            </a:r>
            <a:r>
              <a:rPr lang="en-US" sz="1400" dirty="0">
                <a:latin typeface="Calibri Light" panose="020F0302020204030204" pitchFamily="34" charset="0"/>
              </a:rPr>
              <a:t>: genotype data for a set of individuals are referenced against GWAS summary statistics. Here, genotype data for four SNPs are shown for four individuals. </a:t>
            </a:r>
            <a:endParaRPr lang="vi-VN" sz="1400" dirty="0">
              <a:latin typeface="Calibri Light" panose="020F0302020204030204" pitchFamily="34" charset="0"/>
            </a:endParaRPr>
          </a:p>
          <a:p>
            <a:pPr algn="just"/>
            <a:r>
              <a:rPr lang="en-US" sz="1400" b="1" dirty="0">
                <a:latin typeface="Calibri Light" panose="020F0302020204030204" pitchFamily="34" charset="0"/>
              </a:rPr>
              <a:t>Step 3</a:t>
            </a:r>
            <a:r>
              <a:rPr lang="en-US" sz="1400" dirty="0">
                <a:latin typeface="Calibri Light" panose="020F0302020204030204" pitchFamily="34" charset="0"/>
              </a:rPr>
              <a:t>: polygenic risk scores (PRSs) can be calculated for each individual by summing up the effect sizes of all risk alleles for each individual. </a:t>
            </a:r>
            <a:endParaRPr lang="vi-VN" sz="1400" dirty="0">
              <a:latin typeface="Calibri Light" panose="020F0302020204030204" pitchFamily="34" charset="0"/>
            </a:endParaRPr>
          </a:p>
          <a:p>
            <a:pPr algn="just"/>
            <a:r>
              <a:rPr lang="en-US" sz="1400" b="1" dirty="0">
                <a:latin typeface="Calibri Light" panose="020F0302020204030204" pitchFamily="34" charset="0"/>
              </a:rPr>
              <a:t>Step 4</a:t>
            </a:r>
            <a:r>
              <a:rPr lang="en-US" sz="1400" dirty="0">
                <a:latin typeface="Calibri Light" panose="020F0302020204030204" pitchFamily="34" charset="0"/>
              </a:rPr>
              <a:t>: linear regression analysis is performed on the calculated PRS to assess the effect of the PRS on the outcome measure.</a:t>
            </a:r>
          </a:p>
        </p:txBody>
      </p:sp>
      <p:pic>
        <p:nvPicPr>
          <p:cNvPr id="1026" name="Picture 2">
            <a:extLst>
              <a:ext uri="{FF2B5EF4-FFF2-40B4-BE49-F238E27FC236}">
                <a16:creationId xmlns:a16="http://schemas.microsoft.com/office/drawing/2014/main" id="{AE4B8A5C-A4A6-353D-FC1D-803789F8AC6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19347" y="1197034"/>
            <a:ext cx="4184227" cy="31381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501483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12271"/>
            <a:ext cx="10515600" cy="1061359"/>
          </a:xfrm>
        </p:spPr>
        <p:txBody>
          <a:bodyPr>
            <a:normAutofit fontScale="90000"/>
          </a:bodyPr>
          <a:lstStyle/>
          <a:p>
            <a:pPr algn="ctr"/>
            <a:r>
              <a:rPr lang="en-US" altLang="en-US" dirty="0">
                <a:sym typeface="+mn-ea"/>
              </a:rPr>
              <a:t>GWAS catalog</a:t>
            </a:r>
            <a:r>
              <a:rPr lang="" altLang="en-US" dirty="0">
                <a:sym typeface="+mn-ea"/>
              </a:rPr>
              <a:t> </a:t>
            </a:r>
            <a:br>
              <a:rPr lang="vi-VN" altLang="en-US" sz="2400" dirty="0">
                <a:sym typeface="+mn-ea"/>
              </a:rPr>
            </a:br>
            <a:r>
              <a:rPr lang="" altLang="en-US" sz="2400" dirty="0">
                <a:sym typeface="+mn-ea"/>
              </a:rPr>
              <a:t>a structured repository which provides summary data from all published human GWAS studies, in a consistent, searchable format.</a:t>
            </a:r>
          </a:p>
        </p:txBody>
      </p:sp>
      <p:sp>
        <p:nvSpPr>
          <p:cNvPr id="3" name="Content Placeholder 2"/>
          <p:cNvSpPr>
            <a:spLocks noGrp="1"/>
          </p:cNvSpPr>
          <p:nvPr>
            <p:ph idx="1"/>
          </p:nvPr>
        </p:nvSpPr>
        <p:spPr>
          <a:xfrm>
            <a:off x="669471" y="1831340"/>
            <a:ext cx="6060894" cy="4351655"/>
          </a:xfrm>
        </p:spPr>
        <p:txBody>
          <a:bodyPr>
            <a:normAutofit/>
          </a:bodyPr>
          <a:lstStyle/>
          <a:p>
            <a:pPr algn="just"/>
            <a:r>
              <a:rPr lang="en-US" sz="1800" dirty="0"/>
              <a:t>The NHGRI-EBI GWAS Catalog is a publicly available resource of Genome Wide Association Studies (GWAS) and their results</a:t>
            </a:r>
            <a:r>
              <a:rPr lang="" altLang="en-US" sz="1800" dirty="0"/>
              <a:t>.</a:t>
            </a:r>
          </a:p>
          <a:p>
            <a:pPr algn="just"/>
            <a:r>
              <a:rPr lang="en-US" sz="1800" dirty="0"/>
              <a:t>It was originally founded in 2008 by the National Human Genome Research Institute (NHGRI), and since 2010 has been a collaboration between the EBI and the NHGRI </a:t>
            </a:r>
          </a:p>
          <a:p>
            <a:pPr algn="just"/>
            <a:r>
              <a:rPr lang="en-US" sz="1800" dirty="0"/>
              <a:t>The Catalog contains a vast amount of data and is designed to be easily accessible to scientists who want to use the data.</a:t>
            </a:r>
          </a:p>
          <a:p>
            <a:pPr algn="just"/>
            <a:r>
              <a:rPr lang="en-US" sz="1800" dirty="0"/>
              <a:t>It is searchable and contains useful </a:t>
            </a:r>
            <a:r>
              <a:rPr lang="en-US" sz="1800" dirty="0" err="1"/>
              <a:t>visualisations</a:t>
            </a:r>
            <a:r>
              <a:rPr lang="en-US" sz="1800" dirty="0"/>
              <a:t> of the variant-trait associations, which are mapped onto their chromosomal positions on the human genome. </a:t>
            </a:r>
          </a:p>
          <a:p>
            <a:pPr algn="just"/>
            <a:r>
              <a:rPr lang="en-US" sz="1800" dirty="0"/>
              <a:t>All traits and diseases are mapped onto an ontology to improve searchability.</a:t>
            </a:r>
          </a:p>
          <a:p>
            <a:pPr algn="just"/>
            <a:endParaRPr lang="en-US" sz="2400" dirty="0"/>
          </a:p>
        </p:txBody>
      </p:sp>
      <p:pic>
        <p:nvPicPr>
          <p:cNvPr id="4" name="Picture 3"/>
          <p:cNvPicPr>
            <a:picLocks noChangeAspect="1"/>
          </p:cNvPicPr>
          <p:nvPr/>
        </p:nvPicPr>
        <p:blipFill>
          <a:blip r:embed="rId2"/>
          <a:stretch>
            <a:fillRect/>
          </a:stretch>
        </p:blipFill>
        <p:spPr>
          <a:xfrm>
            <a:off x="6985635" y="1766570"/>
            <a:ext cx="5067935" cy="362966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5841647-4A58-C2E5-DEBB-E085C9CB6CAF}"/>
              </a:ext>
            </a:extLst>
          </p:cNvPr>
          <p:cNvPicPr>
            <a:picLocks noChangeAspect="1"/>
          </p:cNvPicPr>
          <p:nvPr/>
        </p:nvPicPr>
        <p:blipFill>
          <a:blip r:embed="rId2"/>
          <a:stretch>
            <a:fillRect/>
          </a:stretch>
        </p:blipFill>
        <p:spPr>
          <a:xfrm>
            <a:off x="545498" y="335280"/>
            <a:ext cx="11289475" cy="6085840"/>
          </a:xfrm>
          <a:prstGeom prst="rect">
            <a:avLst/>
          </a:prstGeom>
        </p:spPr>
      </p:pic>
      <p:sp>
        <p:nvSpPr>
          <p:cNvPr id="6" name="Rectangle 5">
            <a:extLst>
              <a:ext uri="{FF2B5EF4-FFF2-40B4-BE49-F238E27FC236}">
                <a16:creationId xmlns:a16="http://schemas.microsoft.com/office/drawing/2014/main" id="{5334B39B-14E6-B6CF-E15A-302F6EDCA56F}"/>
              </a:ext>
            </a:extLst>
          </p:cNvPr>
          <p:cNvSpPr/>
          <p:nvPr/>
        </p:nvSpPr>
        <p:spPr>
          <a:xfrm>
            <a:off x="9900207" y="5344160"/>
            <a:ext cx="2032000" cy="107696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7" name="TextBox 6">
            <a:extLst>
              <a:ext uri="{FF2B5EF4-FFF2-40B4-BE49-F238E27FC236}">
                <a16:creationId xmlns:a16="http://schemas.microsoft.com/office/drawing/2014/main" id="{221635FE-F195-368E-2816-A94000C5FBB0}"/>
              </a:ext>
            </a:extLst>
          </p:cNvPr>
          <p:cNvSpPr txBox="1"/>
          <p:nvPr/>
        </p:nvSpPr>
        <p:spPr>
          <a:xfrm>
            <a:off x="10088880" y="6197600"/>
            <a:ext cx="1746093" cy="369332"/>
          </a:xfrm>
          <a:prstGeom prst="rect">
            <a:avLst/>
          </a:prstGeom>
          <a:noFill/>
        </p:spPr>
        <p:txBody>
          <a:bodyPr wrap="square" rtlCol="0">
            <a:spAutoFit/>
          </a:bodyPr>
          <a:lstStyle/>
          <a:p>
            <a:r>
              <a:rPr lang="en-US" dirty="0"/>
              <a:t>Tobias Rausch</a:t>
            </a:r>
          </a:p>
        </p:txBody>
      </p:sp>
    </p:spTree>
    <p:extLst>
      <p:ext uri="{BB962C8B-B14F-4D97-AF65-F5344CB8AC3E}">
        <p14:creationId xmlns:p14="http://schemas.microsoft.com/office/powerpoint/2010/main" val="333585660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12271"/>
            <a:ext cx="10515600" cy="1061359"/>
          </a:xfrm>
        </p:spPr>
        <p:txBody>
          <a:bodyPr>
            <a:normAutofit/>
          </a:bodyPr>
          <a:lstStyle/>
          <a:p>
            <a:pPr algn="ctr"/>
            <a:r>
              <a:rPr lang="en-US" altLang="en-US" dirty="0">
                <a:sym typeface="+mn-ea"/>
              </a:rPr>
              <a:t>GWAS </a:t>
            </a:r>
            <a:r>
              <a:rPr lang="vi-VN" altLang="en-US" dirty="0">
                <a:sym typeface="+mn-ea"/>
              </a:rPr>
              <a:t>catalog: </a:t>
            </a:r>
            <a:r>
              <a:rPr lang="vi-VN" altLang="en-US" sz="2400" dirty="0">
                <a:sym typeface="+mn-ea"/>
              </a:rPr>
              <a:t>A s</a:t>
            </a:r>
            <a:r>
              <a:rPr lang="" altLang="en-US" sz="2400" dirty="0">
                <a:sym typeface="+mn-ea"/>
              </a:rPr>
              <a:t>tructured repository which provides summary data from all published human GWAS studies, in a consistent, searchable format.</a:t>
            </a:r>
          </a:p>
        </p:txBody>
      </p:sp>
      <p:pic>
        <p:nvPicPr>
          <p:cNvPr id="8" name="Content Placeholder 7">
            <a:extLst>
              <a:ext uri="{FF2B5EF4-FFF2-40B4-BE49-F238E27FC236}">
                <a16:creationId xmlns:a16="http://schemas.microsoft.com/office/drawing/2014/main" id="{A9D73EBB-456A-7EC3-1452-DDC450BC01B9}"/>
              </a:ext>
            </a:extLst>
          </p:cNvPr>
          <p:cNvPicPr>
            <a:picLocks noGrp="1" noChangeAspect="1"/>
          </p:cNvPicPr>
          <p:nvPr>
            <p:ph idx="1"/>
          </p:nvPr>
        </p:nvPicPr>
        <p:blipFill>
          <a:blip r:embed="rId2"/>
          <a:stretch>
            <a:fillRect/>
          </a:stretch>
        </p:blipFill>
        <p:spPr>
          <a:xfrm>
            <a:off x="1927829" y="1640959"/>
            <a:ext cx="8336341" cy="4351338"/>
          </a:xfrm>
        </p:spPr>
      </p:pic>
      <p:sp>
        <p:nvSpPr>
          <p:cNvPr id="10" name="TextBox 9">
            <a:extLst>
              <a:ext uri="{FF2B5EF4-FFF2-40B4-BE49-F238E27FC236}">
                <a16:creationId xmlns:a16="http://schemas.microsoft.com/office/drawing/2014/main" id="{C57D9EAD-993F-25B7-A6B5-FA456CD78131}"/>
              </a:ext>
            </a:extLst>
          </p:cNvPr>
          <p:cNvSpPr txBox="1"/>
          <p:nvPr/>
        </p:nvSpPr>
        <p:spPr>
          <a:xfrm>
            <a:off x="3292249" y="6359626"/>
            <a:ext cx="5206772" cy="369332"/>
          </a:xfrm>
          <a:prstGeom prst="rect">
            <a:avLst/>
          </a:prstGeom>
          <a:noFill/>
        </p:spPr>
        <p:txBody>
          <a:bodyPr wrap="square">
            <a:spAutoFit/>
          </a:bodyPr>
          <a:lstStyle/>
          <a:p>
            <a:r>
              <a:rPr lang="en-US" dirty="0"/>
              <a:t>https://www.ebi.ac.uk/gwas/efotraits/EFO_0000537</a:t>
            </a:r>
          </a:p>
        </p:txBody>
      </p:sp>
    </p:spTree>
    <p:extLst>
      <p:ext uri="{BB962C8B-B14F-4D97-AF65-F5344CB8AC3E}">
        <p14:creationId xmlns:p14="http://schemas.microsoft.com/office/powerpoint/2010/main" val="249425364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633095" y="250190"/>
            <a:ext cx="9397365" cy="6477635"/>
          </a:xfrm>
          <a:prstGeom prst="rect">
            <a:avLst/>
          </a:prstGeom>
        </p:spPr>
      </p:pic>
      <p:sp>
        <p:nvSpPr>
          <p:cNvPr id="5" name="Text Box 4"/>
          <p:cNvSpPr txBox="1"/>
          <p:nvPr/>
        </p:nvSpPr>
        <p:spPr>
          <a:xfrm>
            <a:off x="9662795" y="6401435"/>
            <a:ext cx="2336800" cy="275590"/>
          </a:xfrm>
          <a:prstGeom prst="rect">
            <a:avLst/>
          </a:prstGeom>
          <a:noFill/>
        </p:spPr>
        <p:txBody>
          <a:bodyPr wrap="square" rtlCol="0" anchor="t">
            <a:spAutoFit/>
          </a:bodyPr>
          <a:lstStyle/>
          <a:p>
            <a:r>
              <a:rPr lang="en-US" sz="1200"/>
              <a:t>10.1038/s43586-021-00056-9</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cs typeface="Calibri Light" panose="020F0302020204030204" pitchFamily="34" charset="0"/>
                <a:sym typeface="+mn-ea"/>
              </a:rPr>
              <a:t>Why do we do GWAS?</a:t>
            </a:r>
            <a:endParaRPr lang="en-US" dirty="0"/>
          </a:p>
        </p:txBody>
      </p:sp>
      <p:sp>
        <p:nvSpPr>
          <p:cNvPr id="3" name="Content Placeholder 2"/>
          <p:cNvSpPr>
            <a:spLocks noGrp="1"/>
          </p:cNvSpPr>
          <p:nvPr>
            <p:ph idx="1"/>
          </p:nvPr>
        </p:nvSpPr>
        <p:spPr/>
        <p:txBody>
          <a:bodyPr>
            <a:normAutofit fontScale="95000" lnSpcReduction="10000"/>
          </a:bodyPr>
          <a:lstStyle/>
          <a:p>
            <a:pPr algn="just"/>
            <a:r>
              <a:rPr lang="en-US" dirty="0"/>
              <a:t>We do GWAS because a statistical association between a particular physical region of the genome and the phenotype</a:t>
            </a:r>
          </a:p>
          <a:p>
            <a:pPr lvl="1" algn="just"/>
            <a:r>
              <a:rPr lang="en-US" dirty="0"/>
              <a:t>can point to biological </a:t>
            </a:r>
            <a:r>
              <a:rPr lang="en-US" b="1" dirty="0"/>
              <a:t>mechanisms</a:t>
            </a:r>
            <a:r>
              <a:rPr lang="en-US" dirty="0"/>
              <a:t> affecting the phenotype</a:t>
            </a:r>
          </a:p>
          <a:p>
            <a:pPr lvl="1" algn="just"/>
            <a:r>
              <a:rPr lang="en-US" dirty="0"/>
              <a:t>can allow </a:t>
            </a:r>
            <a:r>
              <a:rPr lang="en-US" b="1" dirty="0"/>
              <a:t>prediction</a:t>
            </a:r>
            <a:r>
              <a:rPr lang="en-US" dirty="0"/>
              <a:t> of the phenotype from genomic information</a:t>
            </a:r>
          </a:p>
          <a:p>
            <a:pPr algn="just"/>
            <a:r>
              <a:rPr lang="en-US" dirty="0"/>
              <a:t>These results may further benefit</a:t>
            </a:r>
          </a:p>
          <a:p>
            <a:pPr lvl="1" algn="just"/>
            <a:r>
              <a:rPr lang="en-US" b="1" dirty="0"/>
              <a:t>medicine</a:t>
            </a:r>
            <a:r>
              <a:rPr lang="en-US" dirty="0"/>
              <a:t> by leading to molecular or environmental interventions against harmful phenotypes</a:t>
            </a:r>
          </a:p>
          <a:p>
            <a:pPr lvl="1" algn="just"/>
            <a:r>
              <a:rPr lang="en-US" b="1" dirty="0"/>
              <a:t>biotechnology</a:t>
            </a:r>
            <a:r>
              <a:rPr lang="en-US" dirty="0"/>
              <a:t> by improving the ways we utilize microbes, plants or animals</a:t>
            </a:r>
          </a:p>
          <a:p>
            <a:pPr lvl="1" algn="just"/>
            <a:r>
              <a:rPr lang="en-US" b="1" dirty="0"/>
              <a:t>forensics</a:t>
            </a:r>
            <a:r>
              <a:rPr lang="en-US" dirty="0"/>
              <a:t> by more accurate identification of an individual from a DNA sample</a:t>
            </a:r>
          </a:p>
          <a:p>
            <a:pPr lvl="1" algn="just"/>
            <a:r>
              <a:rPr lang="en-US" b="1" dirty="0"/>
              <a:t>biogeographic ancestry inference</a:t>
            </a:r>
            <a:r>
              <a:rPr lang="en-US" dirty="0"/>
              <a:t> of individuals, populations and species</a:t>
            </a:r>
          </a:p>
          <a:p>
            <a:pPr lvl="1" algn="just"/>
            <a:r>
              <a:rPr lang="en-US" dirty="0"/>
              <a:t>our </a:t>
            </a:r>
            <a:r>
              <a:rPr lang="en-US" b="1" dirty="0"/>
              <a:t>understanding of the role of natural selection</a:t>
            </a:r>
            <a:r>
              <a:rPr lang="en-US" dirty="0"/>
              <a:t> and other evolutionary forces in the living world</a:t>
            </a:r>
          </a:p>
        </p:txBody>
      </p:sp>
    </p:spTree>
    <p:extLst>
      <p:ext uri="{BB962C8B-B14F-4D97-AF65-F5344CB8AC3E}">
        <p14:creationId xmlns:p14="http://schemas.microsoft.com/office/powerpoint/2010/main" val="374582162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94867"/>
            <a:ext cx="10515600" cy="769620"/>
          </a:xfrm>
        </p:spPr>
        <p:txBody>
          <a:bodyPr/>
          <a:lstStyle/>
          <a:p>
            <a:pPr algn="ctr"/>
            <a:r>
              <a:rPr lang="en-US" altLang="en-US" dirty="0">
                <a:cs typeface="Calibri Light" panose="020F0302020204030204" pitchFamily="34" charset="0"/>
                <a:sym typeface="+mn-ea"/>
              </a:rPr>
              <a:t>Why do we do GWAS?</a:t>
            </a:r>
            <a:endParaRPr lang="en-US" dirty="0"/>
          </a:p>
        </p:txBody>
      </p:sp>
      <p:pic>
        <p:nvPicPr>
          <p:cNvPr id="5" name="Content Placeholder 4"/>
          <p:cNvPicPr>
            <a:picLocks noGrp="1" noChangeAspect="1"/>
          </p:cNvPicPr>
          <p:nvPr>
            <p:ph idx="1"/>
          </p:nvPr>
        </p:nvPicPr>
        <p:blipFill>
          <a:blip r:embed="rId2"/>
          <a:stretch>
            <a:fillRect/>
          </a:stretch>
        </p:blipFill>
        <p:spPr>
          <a:xfrm>
            <a:off x="2753360" y="1288143"/>
            <a:ext cx="6859905" cy="4606290"/>
          </a:xfrm>
          <a:prstGeom prst="rect">
            <a:avLst/>
          </a:prstGeom>
        </p:spPr>
      </p:pic>
      <p:sp>
        <p:nvSpPr>
          <p:cNvPr id="6" name="Text Box 5"/>
          <p:cNvSpPr txBox="1"/>
          <p:nvPr/>
        </p:nvSpPr>
        <p:spPr>
          <a:xfrm>
            <a:off x="456565" y="6341745"/>
            <a:ext cx="9954895" cy="306705"/>
          </a:xfrm>
          <a:prstGeom prst="rect">
            <a:avLst/>
          </a:prstGeom>
          <a:noFill/>
        </p:spPr>
        <p:txBody>
          <a:bodyPr wrap="square" rtlCol="0" anchor="t">
            <a:spAutoFit/>
          </a:bodyPr>
          <a:lstStyle/>
          <a:p>
            <a:r>
              <a:rPr lang="en-US" sz="1400" dirty="0">
                <a:latin typeface="Calibri Light" panose="020F0302020204030204" pitchFamily="34" charset="0"/>
              </a:rPr>
              <a:t>https://blog.opentargets.org/everything-you-need-to-know-about-the-new-gwas-catalog/</a:t>
            </a:r>
          </a:p>
        </p:txBody>
      </p:sp>
    </p:spTree>
    <p:extLst>
      <p:ext uri="{BB962C8B-B14F-4D97-AF65-F5344CB8AC3E}">
        <p14:creationId xmlns:p14="http://schemas.microsoft.com/office/powerpoint/2010/main" val="8830369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6D267BE-F174-7EEE-C509-07D81E5F45A1}"/>
              </a:ext>
            </a:extLst>
          </p:cNvPr>
          <p:cNvPicPr>
            <a:picLocks noChangeAspect="1"/>
          </p:cNvPicPr>
          <p:nvPr/>
        </p:nvPicPr>
        <p:blipFill>
          <a:blip r:embed="rId2"/>
          <a:stretch>
            <a:fillRect/>
          </a:stretch>
        </p:blipFill>
        <p:spPr>
          <a:xfrm>
            <a:off x="700178" y="530792"/>
            <a:ext cx="10791644" cy="5796416"/>
          </a:xfrm>
          <a:prstGeom prst="rect">
            <a:avLst/>
          </a:prstGeom>
        </p:spPr>
      </p:pic>
      <p:sp>
        <p:nvSpPr>
          <p:cNvPr id="6" name="TextBox 5">
            <a:extLst>
              <a:ext uri="{FF2B5EF4-FFF2-40B4-BE49-F238E27FC236}">
                <a16:creationId xmlns:a16="http://schemas.microsoft.com/office/drawing/2014/main" id="{262A3178-BB26-0C16-4C70-FAE923770C47}"/>
              </a:ext>
            </a:extLst>
          </p:cNvPr>
          <p:cNvSpPr txBox="1"/>
          <p:nvPr/>
        </p:nvSpPr>
        <p:spPr>
          <a:xfrm>
            <a:off x="172720" y="6327208"/>
            <a:ext cx="1746093" cy="369332"/>
          </a:xfrm>
          <a:prstGeom prst="rect">
            <a:avLst/>
          </a:prstGeom>
          <a:noFill/>
        </p:spPr>
        <p:txBody>
          <a:bodyPr wrap="square" rtlCol="0">
            <a:spAutoFit/>
          </a:bodyPr>
          <a:lstStyle/>
          <a:p>
            <a:r>
              <a:rPr lang="en-US" dirty="0"/>
              <a:t>Tobias Rausch</a:t>
            </a:r>
          </a:p>
        </p:txBody>
      </p:sp>
    </p:spTree>
    <p:extLst>
      <p:ext uri="{BB962C8B-B14F-4D97-AF65-F5344CB8AC3E}">
        <p14:creationId xmlns:p14="http://schemas.microsoft.com/office/powerpoint/2010/main" val="22018059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43EC072-FF8E-87CA-B9E3-C4DD75253406}"/>
              </a:ext>
            </a:extLst>
          </p:cNvPr>
          <p:cNvPicPr>
            <a:picLocks noChangeAspect="1"/>
          </p:cNvPicPr>
          <p:nvPr/>
        </p:nvPicPr>
        <p:blipFill>
          <a:blip r:embed="rId2"/>
          <a:stretch>
            <a:fillRect/>
          </a:stretch>
        </p:blipFill>
        <p:spPr>
          <a:xfrm>
            <a:off x="403483" y="560646"/>
            <a:ext cx="11385033" cy="5736707"/>
          </a:xfrm>
          <a:prstGeom prst="rect">
            <a:avLst/>
          </a:prstGeom>
        </p:spPr>
      </p:pic>
      <p:sp>
        <p:nvSpPr>
          <p:cNvPr id="6" name="TextBox 5">
            <a:extLst>
              <a:ext uri="{FF2B5EF4-FFF2-40B4-BE49-F238E27FC236}">
                <a16:creationId xmlns:a16="http://schemas.microsoft.com/office/drawing/2014/main" id="{4E8B27D9-3C49-69DD-6CD6-52559D9F2FF0}"/>
              </a:ext>
            </a:extLst>
          </p:cNvPr>
          <p:cNvSpPr txBox="1"/>
          <p:nvPr/>
        </p:nvSpPr>
        <p:spPr>
          <a:xfrm>
            <a:off x="60960" y="6407388"/>
            <a:ext cx="1746093" cy="369332"/>
          </a:xfrm>
          <a:prstGeom prst="rect">
            <a:avLst/>
          </a:prstGeom>
          <a:noFill/>
        </p:spPr>
        <p:txBody>
          <a:bodyPr wrap="square" rtlCol="0">
            <a:spAutoFit/>
          </a:bodyPr>
          <a:lstStyle/>
          <a:p>
            <a:r>
              <a:rPr lang="en-US" dirty="0"/>
              <a:t>Tobias Rausch</a:t>
            </a:r>
          </a:p>
        </p:txBody>
      </p:sp>
    </p:spTree>
    <p:extLst>
      <p:ext uri="{BB962C8B-B14F-4D97-AF65-F5344CB8AC3E}">
        <p14:creationId xmlns:p14="http://schemas.microsoft.com/office/powerpoint/2010/main" val="51960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BD3DB45-15BC-2690-2FCA-82C5472420E4}"/>
              </a:ext>
            </a:extLst>
          </p:cNvPr>
          <p:cNvPicPr>
            <a:picLocks noChangeAspect="1"/>
          </p:cNvPicPr>
          <p:nvPr/>
        </p:nvPicPr>
        <p:blipFill>
          <a:blip r:embed="rId2"/>
          <a:stretch>
            <a:fillRect/>
          </a:stretch>
        </p:blipFill>
        <p:spPr>
          <a:xfrm>
            <a:off x="650734" y="507620"/>
            <a:ext cx="10890532" cy="5842759"/>
          </a:xfrm>
          <a:prstGeom prst="rect">
            <a:avLst/>
          </a:prstGeom>
        </p:spPr>
      </p:pic>
      <p:sp>
        <p:nvSpPr>
          <p:cNvPr id="6" name="TextBox 5">
            <a:extLst>
              <a:ext uri="{FF2B5EF4-FFF2-40B4-BE49-F238E27FC236}">
                <a16:creationId xmlns:a16="http://schemas.microsoft.com/office/drawing/2014/main" id="{AE838EFF-1AEA-56AC-1366-69872741ABB3}"/>
              </a:ext>
            </a:extLst>
          </p:cNvPr>
          <p:cNvSpPr txBox="1"/>
          <p:nvPr/>
        </p:nvSpPr>
        <p:spPr>
          <a:xfrm>
            <a:off x="60960" y="6407388"/>
            <a:ext cx="1746093" cy="369332"/>
          </a:xfrm>
          <a:prstGeom prst="rect">
            <a:avLst/>
          </a:prstGeom>
          <a:noFill/>
        </p:spPr>
        <p:txBody>
          <a:bodyPr wrap="square" rtlCol="0">
            <a:spAutoFit/>
          </a:bodyPr>
          <a:lstStyle/>
          <a:p>
            <a:r>
              <a:rPr lang="en-US" dirty="0"/>
              <a:t>Tobias Rausch</a:t>
            </a:r>
          </a:p>
        </p:txBody>
      </p:sp>
    </p:spTree>
    <p:extLst>
      <p:ext uri="{BB962C8B-B14F-4D97-AF65-F5344CB8AC3E}">
        <p14:creationId xmlns:p14="http://schemas.microsoft.com/office/powerpoint/2010/main" val="269324626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355</TotalTime>
  <Words>3740</Words>
  <Application>Microsoft Office PowerPoint</Application>
  <PresentationFormat>Widescreen</PresentationFormat>
  <Paragraphs>434</Paragraphs>
  <Slides>63</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63</vt:i4>
      </vt:variant>
    </vt:vector>
  </HeadingPairs>
  <TitlesOfParts>
    <vt:vector size="68" baseType="lpstr">
      <vt:lpstr>Arial</vt:lpstr>
      <vt:lpstr>Calibri</vt:lpstr>
      <vt:lpstr>Calibri Light</vt:lpstr>
      <vt:lpstr>Courier New</vt:lpstr>
      <vt:lpstr>Office Theme</vt:lpstr>
      <vt:lpstr>Genome-Wide Association Studies (GWAS)</vt:lpstr>
      <vt:lpstr>PowerPoint Presentation</vt:lpstr>
      <vt:lpstr>Human Genome Project: shotgun method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From genome sequence to SNP array</vt:lpstr>
      <vt:lpstr>Content</vt:lpstr>
      <vt:lpstr>Terms</vt:lpstr>
      <vt:lpstr>Terms</vt:lpstr>
      <vt:lpstr>PowerPoint Presentation</vt:lpstr>
      <vt:lpstr>Allele Frequency</vt:lpstr>
      <vt:lpstr>Minor Allele Frequency (MAF) in Single Nucleotide Variants</vt:lpstr>
      <vt:lpstr>Minor Allele Frequency (MAF) in Single Nucleotide Variants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Timeline of human genetics and genomic technologies </vt:lpstr>
      <vt:lpstr>Profiling SNPs</vt:lpstr>
      <vt:lpstr>Whole genome sequencing (WGS), Whole Exome Sequencing (WES) and Target Sequencing with NGS</vt:lpstr>
      <vt:lpstr>SNP Arrays</vt:lpstr>
      <vt:lpstr>Comparative genome hybridization (CGH)</vt:lpstr>
      <vt:lpstr>CNV Arrays</vt:lpstr>
      <vt:lpstr>Experiment design</vt:lpstr>
      <vt:lpstr>PowerPoint Presentation</vt:lpstr>
      <vt:lpstr>Example of heart disease</vt:lpstr>
      <vt:lpstr>Review statistics</vt:lpstr>
      <vt:lpstr>Review statistics</vt:lpstr>
      <vt:lpstr>PowerPoint Presentation</vt:lpstr>
      <vt:lpstr>PowerPoint Presentation</vt:lpstr>
      <vt:lpstr>PowerPoint Presentation</vt:lpstr>
      <vt:lpstr>PowerPoint Presentation</vt:lpstr>
      <vt:lpstr>Case-Control Association Testing</vt:lpstr>
      <vt:lpstr>Chi-square test for Allelic Association</vt:lpstr>
      <vt:lpstr>Chi-square test for Allelic Association</vt:lpstr>
      <vt:lpstr>Chi-square test for Allelic Association</vt:lpstr>
      <vt:lpstr>The Armitage Trend Test for Genotypic Association</vt:lpstr>
      <vt:lpstr>Quantitative trait loci (QTL)</vt:lpstr>
      <vt:lpstr>Overview of steps for conducting GWAS</vt:lpstr>
      <vt:lpstr>Manhattan plot and quantile–quantile plot to visualize GWAS results</vt:lpstr>
      <vt:lpstr>Illustration of functional follow-up of GWAS</vt:lpstr>
      <vt:lpstr>Illustration of functional follow-up of GWAS</vt:lpstr>
      <vt:lpstr>Polygenic Diseases</vt:lpstr>
      <vt:lpstr>Overview of the steps necessary for calculating PRSs</vt:lpstr>
      <vt:lpstr>GWAS catalog  a structured repository which provides summary data from all published human GWAS studies, in a consistent, searchable format.</vt:lpstr>
      <vt:lpstr>GWAS catalog: A structured repository which provides summary data from all published human GWAS studies, in a consistent, searchable format.</vt:lpstr>
      <vt:lpstr>PowerPoint Presentation</vt:lpstr>
      <vt:lpstr>Why do we do GWAS?</vt:lpstr>
      <vt:lpstr>Why do we do GWAS?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Genome-Wide Association Studies (GWAS)</dc:title>
  <dc:creator>phuluu</dc:creator>
  <cp:lastModifiedBy>Luu Loi</cp:lastModifiedBy>
  <cp:revision>164</cp:revision>
  <dcterms:created xsi:type="dcterms:W3CDTF">2021-10-15T19:15:48Z</dcterms:created>
  <dcterms:modified xsi:type="dcterms:W3CDTF">2023-08-11T00:32:25Z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1033-10.1.0.6757</vt:lpwstr>
  </property>
</Properties>
</file>